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1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398" y="-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1C39A-3609-48DA-933A-50F9557DE7F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0BFBD-C5B3-45AF-B507-3E67FB9C7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79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D06A-06BD-844C-BAF4-3D22F50A0E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6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D06A-06BD-844C-BAF4-3D22F50A0E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16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D06A-06BD-844C-BAF4-3D22F50A0E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25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D06A-06BD-844C-BAF4-3D22F50A0E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08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D06A-06BD-844C-BAF4-3D22F50A0E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99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D06A-06BD-844C-BAF4-3D22F50A0E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9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D06A-06BD-844C-BAF4-3D22F50A0E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35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D06A-06BD-844C-BAF4-3D22F50A0E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96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D06A-06BD-844C-BAF4-3D22F50A0ED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02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D06A-06BD-844C-BAF4-3D22F50A0ED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81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D06A-06BD-844C-BAF4-3D22F50A0E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89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D06A-06BD-844C-BAF4-3D22F50A0E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29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D06A-06BD-844C-BAF4-3D22F50A0E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65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D06A-06BD-844C-BAF4-3D22F50A0E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26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D06A-06BD-844C-BAF4-3D22F50A0E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0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D06A-06BD-844C-BAF4-3D22F50A0E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61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D06A-06BD-844C-BAF4-3D22F50A0E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75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D06A-06BD-844C-BAF4-3D22F50A0E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0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F82A2-8198-45AC-8D2D-954D86A15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D3C847-5B29-48B9-9375-8AFD57A8E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25D31-804E-4143-BC14-0971C8D60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3C9F-D90E-4586-A6C6-090C6AE8F79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000C0-13E9-4DAC-9C0A-1CA63EC20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65EDE-A9CA-45BA-938E-77A7D3CC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EEC4-D93D-4889-A87A-80A512F93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2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AB58E-18E2-4F9B-94EB-EEA32319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A1290-C1E5-469C-91E1-911270820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D787E-3D85-4709-90FF-9FE0E4734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3C9F-D90E-4586-A6C6-090C6AE8F79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011DE-2B38-47A4-8A08-BEAA8ABE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AECAA-BF1A-4F65-BB18-152A4540F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EEC4-D93D-4889-A87A-80A512F93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2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12F2BF-FB4F-4D7C-BFAE-4FC3EE9C33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8D63EE-B843-4A1E-9086-10C43EB9B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397D7-CB5C-4D9C-A0A4-3829D5F4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3C9F-D90E-4586-A6C6-090C6AE8F79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75081-4685-44A6-8A12-2852E1755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E4D84-20B7-4B20-B3E4-ED887AC9F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EEC4-D93D-4889-A87A-80A512F93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5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B2DC1-531E-49D0-A663-A9DFD7CF2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5418F-DCCF-4A4C-A32C-C22F7E407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D456A-6F14-4336-A62E-49E9C766F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3C9F-D90E-4586-A6C6-090C6AE8F79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A3A3F-A3D9-4C3D-9203-8910CF1AA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FD394-E35C-4320-A06D-5E6E22E3A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EEC4-D93D-4889-A87A-80A512F93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3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67D0-A0EE-4D74-ACF3-B59AEA21D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DED32-26F0-47D5-9C41-96A70CF3B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69A38-DF16-4189-A352-25364E41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3C9F-D90E-4586-A6C6-090C6AE8F79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BB49F-5CFE-4162-9B53-915E3B4EC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D9D33-551F-44F8-9057-5D5C7DA9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EEC4-D93D-4889-A87A-80A512F93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3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BEE6B-14D8-492A-AE45-DD097A8C0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02D45-02AD-4445-A616-7A82B4E0B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E663D3-F090-4488-8890-2EB0B9247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A023D-A3BA-4D56-8694-C355D3423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3C9F-D90E-4586-A6C6-090C6AE8F79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0B163-F2AE-473A-9F7D-17E68EB0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61486-0E6A-4423-943B-E54DCC8F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EEC4-D93D-4889-A87A-80A512F93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8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37ED-2D7D-49EE-AB89-4D30B3806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7DF4D-3D59-44AE-BCB2-5E71E73B7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C7528-B25E-4859-A6CA-B163DA5CC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C04B77-9A64-4BCE-B82C-8BCFF6178D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87E118-92DA-4128-816D-25E8DA27F9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FE06AA-11AE-4598-8B03-6FC3231E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3C9F-D90E-4586-A6C6-090C6AE8F79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AB780F-C7A6-4057-940C-FA0DFC39E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67B22-1267-4C6E-A6F0-C71239CCF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EEC4-D93D-4889-A87A-80A512F93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01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C891D-6B6F-4FFF-AD4C-45D2C105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DC4E20-F63D-48F8-B76C-199534ED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3C9F-D90E-4586-A6C6-090C6AE8F79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8C59B-6B8C-45C2-BC24-5767C0DD4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F3C12-B0C6-4D0D-8A3F-23424A81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EEC4-D93D-4889-A87A-80A512F93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5F9789-0A3C-4AA4-BEF5-73643E84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3C9F-D90E-4586-A6C6-090C6AE8F79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49FA0A-F983-4346-83CE-FF0F89C99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8E082-B02D-4303-8136-B203C6542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EEC4-D93D-4889-A87A-80A512F93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6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69C1-7A0E-429C-8FDE-E53FD7CA7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20657-C187-4B66-9048-E72A2E5CA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9FA446-9298-47C5-91D3-09D5E3540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3FD07-53A0-423F-8AE8-0B310176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3C9F-D90E-4586-A6C6-090C6AE8F79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AB118-1106-41F4-9CC8-99CC1CED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9EF34-6DFA-4940-BEB9-C34AC5DBD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EEC4-D93D-4889-A87A-80A512F93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4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6568D-8D3B-42BB-B217-6202B40A6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4EC517-E113-4315-821F-746E35167A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A4B3D-A210-48B9-A488-83DFD79F6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F9CD9-DAEF-4EA8-B2A6-8E708A342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3C9F-D90E-4586-A6C6-090C6AE8F79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327D4-02BD-4F81-AF15-B97395E2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C47D5-F920-4789-8775-2952A7B58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EEC4-D93D-4889-A87A-80A512F93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EF599B-CBC1-466B-9812-4E21CD9F8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7151E-7BA7-4705-AD40-697CECDED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A8A7B-F8BE-4ADE-86AA-B048477CD1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03C9F-D90E-4586-A6C6-090C6AE8F79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445F1-E573-4296-845B-A92900916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9D61D-51D7-4D01-BB39-0A90DD965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DEEC4-D93D-4889-A87A-80A512F93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5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55E93D-0539-43B3-9C25-662E2EA1ED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63" r="2084"/>
          <a:stretch/>
        </p:blipFill>
        <p:spPr>
          <a:xfrm>
            <a:off x="1173550" y="1958365"/>
            <a:ext cx="7285222" cy="3652984"/>
          </a:xfrm>
          <a:prstGeom prst="rect">
            <a:avLst/>
          </a:prstGeom>
        </p:spPr>
      </p:pic>
      <p:pic>
        <p:nvPicPr>
          <p:cNvPr id="16" name="image7.jpeg" descr="A person on a court with a racket  Description automatically generated ">
            <a:extLst>
              <a:ext uri="{FF2B5EF4-FFF2-40B4-BE49-F238E27FC236}">
                <a16:creationId xmlns:a16="http://schemas.microsoft.com/office/drawing/2014/main" id="{39FF8E84-11B5-4A66-9AA4-34EB00639CB5}"/>
              </a:ext>
            </a:extLst>
          </p:cNvPr>
          <p:cNvPicPr/>
          <p:nvPr/>
        </p:nvPicPr>
        <p:blipFill rotWithShape="1">
          <a:blip r:embed="rId3" cstate="print"/>
          <a:srcRect l="6913" r="23378"/>
          <a:stretch/>
        </p:blipFill>
        <p:spPr>
          <a:xfrm>
            <a:off x="7307895" y="1955219"/>
            <a:ext cx="4884105" cy="4910731"/>
          </a:xfrm>
          <a:prstGeom prst="rect">
            <a:avLst/>
          </a:prstGeom>
        </p:spPr>
      </p:pic>
      <p:pic>
        <p:nvPicPr>
          <p:cNvPr id="18" name="image6.jpeg" descr="A beach with a palm tree  Description automatically generated ">
            <a:extLst>
              <a:ext uri="{FF2B5EF4-FFF2-40B4-BE49-F238E27FC236}">
                <a16:creationId xmlns:a16="http://schemas.microsoft.com/office/drawing/2014/main" id="{CBC843D2-9376-4645-802F-71C641A69EBA}"/>
              </a:ext>
            </a:extLst>
          </p:cNvPr>
          <p:cNvPicPr/>
          <p:nvPr/>
        </p:nvPicPr>
        <p:blipFill rotWithShape="1">
          <a:blip r:embed="rId4" cstate="print"/>
          <a:srcRect b="26092"/>
          <a:stretch/>
        </p:blipFill>
        <p:spPr>
          <a:xfrm>
            <a:off x="-17037" y="1947269"/>
            <a:ext cx="3772146" cy="49107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F365A4-4CA5-E54C-A7A3-AE5885CD8E1D}"/>
              </a:ext>
            </a:extLst>
          </p:cNvPr>
          <p:cNvSpPr/>
          <p:nvPr/>
        </p:nvSpPr>
        <p:spPr>
          <a:xfrm rot="5400000">
            <a:off x="5108696" y="-5115885"/>
            <a:ext cx="1960025" cy="12206585"/>
          </a:xfrm>
          <a:prstGeom prst="rect">
            <a:avLst/>
          </a:prstGeom>
          <a:solidFill>
            <a:srgbClr val="981A1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26FF72-87E6-48D3-A13C-53B6280A76F8}"/>
              </a:ext>
            </a:extLst>
          </p:cNvPr>
          <p:cNvGrpSpPr/>
          <p:nvPr/>
        </p:nvGrpSpPr>
        <p:grpSpPr>
          <a:xfrm>
            <a:off x="3517492" y="5553163"/>
            <a:ext cx="5185843" cy="1308538"/>
            <a:chOff x="3685189" y="5240637"/>
            <a:chExt cx="4821621" cy="1308538"/>
          </a:xfrm>
          <a:solidFill>
            <a:schemeClr val="accent5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47465C0-D6F1-7E44-9CEE-91BF7EBD54A3}"/>
                </a:ext>
              </a:extLst>
            </p:cNvPr>
            <p:cNvSpPr/>
            <p:nvPr/>
          </p:nvSpPr>
          <p:spPr>
            <a:xfrm>
              <a:off x="3685189" y="5240637"/>
              <a:ext cx="4821621" cy="1308538"/>
            </a:xfrm>
            <a:prstGeom prst="rect">
              <a:avLst/>
            </a:prstGeom>
            <a:solidFill>
              <a:srgbClr val="981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 Box 88">
              <a:extLst>
                <a:ext uri="{FF2B5EF4-FFF2-40B4-BE49-F238E27FC236}">
                  <a16:creationId xmlns:a16="http://schemas.microsoft.com/office/drawing/2014/main" id="{CFBDF93C-A802-DF42-81C0-53BEE6BA0056}"/>
                </a:ext>
              </a:extLst>
            </p:cNvPr>
            <p:cNvSpPr txBox="1"/>
            <p:nvPr/>
          </p:nvSpPr>
          <p:spPr>
            <a:xfrm>
              <a:off x="3844175" y="5489754"/>
              <a:ext cx="4499610" cy="829945"/>
            </a:xfrm>
            <a:prstGeom prst="rect">
              <a:avLst/>
            </a:prstGeom>
            <a:solidFill>
              <a:srgbClr val="981A1D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FFC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Los Angeles Cancer Surveillance Program </a:t>
              </a:r>
              <a:endParaRPr lang="en-US" sz="12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FFC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USC/Norris Comprehensive Center </a:t>
              </a:r>
              <a:endParaRPr lang="en-US" sz="12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FFC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Keck School of Medicine of the University of Southern California</a:t>
              </a:r>
              <a:endParaRPr lang="en-US" sz="12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FFC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2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B18DCF4-3C0A-B04F-9657-58B98F1BC81E}"/>
              </a:ext>
            </a:extLst>
          </p:cNvPr>
          <p:cNvSpPr/>
          <p:nvPr/>
        </p:nvSpPr>
        <p:spPr>
          <a:xfrm>
            <a:off x="210063" y="262361"/>
            <a:ext cx="11800703" cy="6408409"/>
          </a:xfrm>
          <a:prstGeom prst="rect">
            <a:avLst/>
          </a:prstGeom>
          <a:noFill/>
          <a:ln w="41275" cmpd="thinThick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9C1A0FFF-4F4F-7F4B-B8A2-2E1552182617}"/>
              </a:ext>
            </a:extLst>
          </p:cNvPr>
          <p:cNvSpPr txBox="1"/>
          <p:nvPr/>
        </p:nvSpPr>
        <p:spPr>
          <a:xfrm>
            <a:off x="1524000" y="373574"/>
            <a:ext cx="10027473" cy="88306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500" dirty="0">
                <a:solidFill>
                  <a:srgbClr val="FFFFFF"/>
                </a:solidFill>
                <a:effectLst>
                  <a:outerShdw blurRad="60007" dist="310007" dir="7680000" sy="30000" kx="1300200" algn="ctr">
                    <a:srgbClr val="000000">
                      <a:alpha val="32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CANCER IN LOS ANGELES COUNTY: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A418EAB3-7398-714E-8D32-924D77F86EA2}"/>
              </a:ext>
            </a:extLst>
          </p:cNvPr>
          <p:cNvSpPr txBox="1"/>
          <p:nvPr/>
        </p:nvSpPr>
        <p:spPr>
          <a:xfrm>
            <a:off x="4147184" y="1270647"/>
            <a:ext cx="3897630" cy="4306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FFC000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Prostate</a:t>
            </a:r>
            <a:r>
              <a:rPr lang="en-US" sz="2000" i="1" dirty="0">
                <a:solidFill>
                  <a:srgbClr val="FFC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Cancer 2000-2017</a:t>
            </a:r>
            <a:endParaRPr lang="en-US" sz="12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630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0B250E-3F38-F246-8455-79B8123882C8}"/>
              </a:ext>
            </a:extLst>
          </p:cNvPr>
          <p:cNvSpPr/>
          <p:nvPr/>
        </p:nvSpPr>
        <p:spPr>
          <a:xfrm rot="5400000">
            <a:off x="5703251" y="-5703252"/>
            <a:ext cx="785495" cy="1219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10212DAF-19CE-7C4F-872C-872599DE86B7}"/>
              </a:ext>
            </a:extLst>
          </p:cNvPr>
          <p:cNvSpPr txBox="1"/>
          <p:nvPr/>
        </p:nvSpPr>
        <p:spPr>
          <a:xfrm rot="16200000">
            <a:off x="5819455" y="-3941301"/>
            <a:ext cx="553085" cy="866809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PROSTATE CANCER STATISTICS BY PATIENT AND TUMOR CHARACTERISTICS</a:t>
            </a:r>
            <a:endParaRPr lang="en-US" sz="2000" dirty="0">
              <a:solidFill>
                <a:schemeClr val="bg1"/>
              </a:solidFill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3BF3C7-8D83-BB44-BAB7-6020255E77B1}"/>
              </a:ext>
            </a:extLst>
          </p:cNvPr>
          <p:cNvCxnSpPr/>
          <p:nvPr/>
        </p:nvCxnSpPr>
        <p:spPr>
          <a:xfrm>
            <a:off x="5023943" y="617569"/>
            <a:ext cx="1923393" cy="0"/>
          </a:xfrm>
          <a:prstGeom prst="line">
            <a:avLst/>
          </a:prstGeom>
          <a:ln w="60325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84">
            <a:extLst>
              <a:ext uri="{FF2B5EF4-FFF2-40B4-BE49-F238E27FC236}">
                <a16:creationId xmlns:a16="http://schemas.microsoft.com/office/drawing/2014/main" id="{27DBB45A-B4BD-F743-A019-1E9B499F12F9}"/>
              </a:ext>
            </a:extLst>
          </p:cNvPr>
          <p:cNvSpPr txBox="1"/>
          <p:nvPr/>
        </p:nvSpPr>
        <p:spPr>
          <a:xfrm>
            <a:off x="1674238" y="1232474"/>
            <a:ext cx="8843515" cy="52074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4300" marR="0" indent="-111760" algn="ctr">
              <a:spcBef>
                <a:spcPts val="515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8F1B1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Figure 2A. </a:t>
            </a:r>
            <a: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Annual Age-Adjusted Incidence Rate Trends of Invasive Prostate Cancer by Stage, Los Angeles County, 2000-2017.</a:t>
            </a:r>
            <a:endParaRPr lang="en-US" sz="1400" b="1" dirty="0">
              <a:effectLst/>
              <a:latin typeface="Adobe Caslon Pro" panose="0205050205050A0204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9DD4-C9B8-9C46-A095-7E07549342FC}" type="slidenum">
              <a:rPr lang="en-US" smtClean="0"/>
              <a:t>10</a:t>
            </a:fld>
            <a:endParaRPr lang="en-US"/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AEA3368A-227B-4F90-A4A6-4D5FECC9198D}"/>
              </a:ext>
            </a:extLst>
          </p:cNvPr>
          <p:cNvSpPr txBox="1"/>
          <p:nvPr/>
        </p:nvSpPr>
        <p:spPr>
          <a:xfrm>
            <a:off x="1563881" y="6078848"/>
            <a:ext cx="8843515" cy="59439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Suggested Citation:</a:t>
            </a:r>
            <a:endParaRPr lang="en-US" sz="12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Hamilton AS, 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Hwang AE, Tsai KY, Huynh J, Liu L,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Cacciamani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G, Gill I,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Deapen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D. Cancer in Los Angeles County: Prostate Cancer Incidence, Mortality and Survival 2000-2017. Los Angeles Cancer Surveillance Program, Norris Comprehensive Cancer Center, University of Southern California, 2021.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E28D2A-C808-4010-BAEF-789E3B942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25" y="1905000"/>
            <a:ext cx="58483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13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0B250E-3F38-F246-8455-79B8123882C8}"/>
              </a:ext>
            </a:extLst>
          </p:cNvPr>
          <p:cNvSpPr/>
          <p:nvPr/>
        </p:nvSpPr>
        <p:spPr>
          <a:xfrm rot="5400000">
            <a:off x="5703251" y="-5703252"/>
            <a:ext cx="785495" cy="1219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10212DAF-19CE-7C4F-872C-872599DE86B7}"/>
              </a:ext>
            </a:extLst>
          </p:cNvPr>
          <p:cNvSpPr txBox="1"/>
          <p:nvPr/>
        </p:nvSpPr>
        <p:spPr>
          <a:xfrm rot="16200000">
            <a:off x="5819455" y="-3941301"/>
            <a:ext cx="553085" cy="866809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PROSTATE CANCER STATISTICS BY PATIENT AND TUMOR CHARACTERISTICS</a:t>
            </a:r>
            <a:endParaRPr lang="en-US" sz="2000" dirty="0">
              <a:solidFill>
                <a:schemeClr val="bg1"/>
              </a:solidFill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3BF3C7-8D83-BB44-BAB7-6020255E77B1}"/>
              </a:ext>
            </a:extLst>
          </p:cNvPr>
          <p:cNvCxnSpPr/>
          <p:nvPr/>
        </p:nvCxnSpPr>
        <p:spPr>
          <a:xfrm>
            <a:off x="5023943" y="617569"/>
            <a:ext cx="1923393" cy="0"/>
          </a:xfrm>
          <a:prstGeom prst="line">
            <a:avLst/>
          </a:prstGeom>
          <a:ln w="60325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84">
            <a:extLst>
              <a:ext uri="{FF2B5EF4-FFF2-40B4-BE49-F238E27FC236}">
                <a16:creationId xmlns:a16="http://schemas.microsoft.com/office/drawing/2014/main" id="{27DBB45A-B4BD-F743-A019-1E9B499F12F9}"/>
              </a:ext>
            </a:extLst>
          </p:cNvPr>
          <p:cNvSpPr txBox="1"/>
          <p:nvPr/>
        </p:nvSpPr>
        <p:spPr>
          <a:xfrm>
            <a:off x="1674238" y="1232474"/>
            <a:ext cx="8843515" cy="52074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4300" marR="0" indent="-111760" algn="ctr">
              <a:spcBef>
                <a:spcPts val="515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8F1B1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Figure 2B. </a:t>
            </a:r>
            <a: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Annual Age-Adjusted Incidence Rate Trends of Invasive Prostate Cancer by Age, </a:t>
            </a:r>
            <a:b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Los Angeles County, 2000-2017.</a:t>
            </a:r>
            <a:endParaRPr lang="en-US" sz="1400" b="1" dirty="0">
              <a:effectLst/>
              <a:latin typeface="Adobe Caslon Pro" panose="0205050205050A0204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9DD4-C9B8-9C46-A095-7E07549342FC}" type="slidenum">
              <a:rPr lang="en-US" smtClean="0"/>
              <a:t>11</a:t>
            </a:fld>
            <a:endParaRPr lang="en-US"/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AEA3368A-227B-4F90-A4A6-4D5FECC9198D}"/>
              </a:ext>
            </a:extLst>
          </p:cNvPr>
          <p:cNvSpPr txBox="1"/>
          <p:nvPr/>
        </p:nvSpPr>
        <p:spPr>
          <a:xfrm>
            <a:off x="1563881" y="6078848"/>
            <a:ext cx="8843515" cy="59439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Suggested Citation:</a:t>
            </a:r>
            <a:endParaRPr lang="en-US" sz="12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Hamilton AS, 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Hwang AE, Tsai KY, Huynh J, Liu L,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Cacciamani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G, Gill I,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Deapen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D. Cancer in Los Angeles County: Prostate Cancer Incidence, Mortality and Survival 2000-2017. Los Angeles Cancer Surveillance Program, Norris Comprehensive Cancer Center, University of Southern California, 2021.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23A63B-0E24-4F7B-81E0-99F1774EC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062" y="1724025"/>
            <a:ext cx="585787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41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0B250E-3F38-F246-8455-79B8123882C8}"/>
              </a:ext>
            </a:extLst>
          </p:cNvPr>
          <p:cNvSpPr/>
          <p:nvPr/>
        </p:nvSpPr>
        <p:spPr>
          <a:xfrm rot="5400000">
            <a:off x="5703251" y="-5703252"/>
            <a:ext cx="785495" cy="1219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10212DAF-19CE-7C4F-872C-872599DE86B7}"/>
              </a:ext>
            </a:extLst>
          </p:cNvPr>
          <p:cNvSpPr txBox="1"/>
          <p:nvPr/>
        </p:nvSpPr>
        <p:spPr>
          <a:xfrm rot="16200000">
            <a:off x="5819455" y="-3941301"/>
            <a:ext cx="553085" cy="866809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PROSTATE CANCER STATISTICS BY PATIENT AND TUMOR CHARACTERISTICS</a:t>
            </a:r>
            <a:endParaRPr lang="en-US" sz="2000" dirty="0">
              <a:solidFill>
                <a:schemeClr val="bg1"/>
              </a:solidFill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3BF3C7-8D83-BB44-BAB7-6020255E77B1}"/>
              </a:ext>
            </a:extLst>
          </p:cNvPr>
          <p:cNvCxnSpPr/>
          <p:nvPr/>
        </p:nvCxnSpPr>
        <p:spPr>
          <a:xfrm>
            <a:off x="5023943" y="617569"/>
            <a:ext cx="1923393" cy="0"/>
          </a:xfrm>
          <a:prstGeom prst="line">
            <a:avLst/>
          </a:prstGeom>
          <a:ln w="60325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84">
            <a:extLst>
              <a:ext uri="{FF2B5EF4-FFF2-40B4-BE49-F238E27FC236}">
                <a16:creationId xmlns:a16="http://schemas.microsoft.com/office/drawing/2014/main" id="{27DBB45A-B4BD-F743-A019-1E9B499F12F9}"/>
              </a:ext>
            </a:extLst>
          </p:cNvPr>
          <p:cNvSpPr txBox="1"/>
          <p:nvPr/>
        </p:nvSpPr>
        <p:spPr>
          <a:xfrm>
            <a:off x="1674238" y="1232474"/>
            <a:ext cx="8843515" cy="52074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4300" marR="0" indent="-111760" algn="ctr">
              <a:spcBef>
                <a:spcPts val="515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8F1B1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Figure 2C. </a:t>
            </a:r>
            <a: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Annual Age-Adjusted Incidence Rate Trends of Invasive Prostate Cancer by Race/Ethnicity, </a:t>
            </a:r>
            <a:b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Los Angeles County, 2000-2017.</a:t>
            </a:r>
            <a:endParaRPr lang="en-US" sz="1400" b="1" dirty="0">
              <a:effectLst/>
              <a:latin typeface="Adobe Caslon Pro" panose="0205050205050A0204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9DD4-C9B8-9C46-A095-7E07549342FC}" type="slidenum">
              <a:rPr lang="en-US" smtClean="0"/>
              <a:t>12</a:t>
            </a:fld>
            <a:endParaRPr lang="en-US"/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AEA3368A-227B-4F90-A4A6-4D5FECC9198D}"/>
              </a:ext>
            </a:extLst>
          </p:cNvPr>
          <p:cNvSpPr txBox="1"/>
          <p:nvPr/>
        </p:nvSpPr>
        <p:spPr>
          <a:xfrm>
            <a:off x="1563881" y="6078848"/>
            <a:ext cx="8843515" cy="59439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Suggested Citation:</a:t>
            </a:r>
            <a:endParaRPr lang="en-US" sz="12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Hamilton AS, 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Hwang AE, Tsai KY, Huynh J, Liu L,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Cacciamani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G, Gill I,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Deapen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D. Cancer in Los Angeles County: Prostate Cancer Incidence, Mortality and Survival 2000-2017. Los Angeles Cancer Surveillance Program, Norris Comprehensive Cancer Center, University of Southern California, 2021.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B8CA09-5AE3-4087-9D25-D350D2289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1776412"/>
            <a:ext cx="5562600" cy="3305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CE0CCC-E942-4FDC-966C-721C54140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919" y="2363217"/>
            <a:ext cx="3333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41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0B250E-3F38-F246-8455-79B8123882C8}"/>
              </a:ext>
            </a:extLst>
          </p:cNvPr>
          <p:cNvSpPr/>
          <p:nvPr/>
        </p:nvSpPr>
        <p:spPr>
          <a:xfrm rot="5400000">
            <a:off x="5703251" y="-5703252"/>
            <a:ext cx="785495" cy="1219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10212DAF-19CE-7C4F-872C-872599DE86B7}"/>
              </a:ext>
            </a:extLst>
          </p:cNvPr>
          <p:cNvSpPr txBox="1"/>
          <p:nvPr/>
        </p:nvSpPr>
        <p:spPr>
          <a:xfrm rot="16200000">
            <a:off x="5819455" y="-3941301"/>
            <a:ext cx="553085" cy="866809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PROSTATE CANCER STATISTICS BY PATIENT AND TUMOR CHARACTERISTICS</a:t>
            </a:r>
            <a:endParaRPr lang="en-US" sz="2000" dirty="0">
              <a:solidFill>
                <a:schemeClr val="bg1"/>
              </a:solidFill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3BF3C7-8D83-BB44-BAB7-6020255E77B1}"/>
              </a:ext>
            </a:extLst>
          </p:cNvPr>
          <p:cNvCxnSpPr/>
          <p:nvPr/>
        </p:nvCxnSpPr>
        <p:spPr>
          <a:xfrm>
            <a:off x="5023943" y="617569"/>
            <a:ext cx="1923393" cy="0"/>
          </a:xfrm>
          <a:prstGeom prst="line">
            <a:avLst/>
          </a:prstGeom>
          <a:ln w="60325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84">
            <a:extLst>
              <a:ext uri="{FF2B5EF4-FFF2-40B4-BE49-F238E27FC236}">
                <a16:creationId xmlns:a16="http://schemas.microsoft.com/office/drawing/2014/main" id="{27DBB45A-B4BD-F743-A019-1E9B499F12F9}"/>
              </a:ext>
            </a:extLst>
          </p:cNvPr>
          <p:cNvSpPr txBox="1"/>
          <p:nvPr/>
        </p:nvSpPr>
        <p:spPr>
          <a:xfrm>
            <a:off x="1674239" y="946793"/>
            <a:ext cx="8843515" cy="52074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4300" marR="0" indent="-111760" algn="ctr">
              <a:spcBef>
                <a:spcPts val="515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8F1B1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Table 3. </a:t>
            </a:r>
            <a: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Age-Adjusted Mortality Rate Ratio for Prostate Cancer by Age and Race/Ethnicity, </a:t>
            </a:r>
            <a:b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Los Angeles County, 2000-2017.</a:t>
            </a:r>
            <a:endParaRPr lang="en-US" sz="1400" b="1" dirty="0">
              <a:effectLst/>
              <a:latin typeface="Adobe Caslon Pro" panose="0205050205050A0204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9DD4-C9B8-9C46-A095-7E07549342FC}" type="slidenum">
              <a:rPr lang="en-US" smtClean="0"/>
              <a:t>13</a:t>
            </a:fld>
            <a:endParaRPr lang="en-US"/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AEA3368A-227B-4F90-A4A6-4D5FECC9198D}"/>
              </a:ext>
            </a:extLst>
          </p:cNvPr>
          <p:cNvSpPr txBox="1"/>
          <p:nvPr/>
        </p:nvSpPr>
        <p:spPr>
          <a:xfrm>
            <a:off x="1563881" y="6078848"/>
            <a:ext cx="8843515" cy="59439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Suggested Citation:</a:t>
            </a:r>
            <a:endParaRPr lang="en-US" sz="12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Hamilton AS, 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Hwang AE, Tsai KY, Huynh J, Liu L,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Cacciamani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G, Gill I,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Deapen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D. Cancer in Los Angeles County: Prostate Cancer Incidence, Mortality and Survival 2000-2017. Los Angeles Cancer Surveillance Program, Norris Comprehensive Cancer Center, University of Southern California, 2021.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EC1B480-3CF6-43A0-98F8-CC3BFC18E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269686"/>
              </p:ext>
            </p:extLst>
          </p:nvPr>
        </p:nvGraphicFramePr>
        <p:xfrm>
          <a:off x="3948349" y="1559577"/>
          <a:ext cx="4316762" cy="440306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449815">
                  <a:extLst>
                    <a:ext uri="{9D8B030D-6E8A-4147-A177-3AD203B41FA5}">
                      <a16:colId xmlns:a16="http://schemas.microsoft.com/office/drawing/2014/main" val="3190668079"/>
                    </a:ext>
                  </a:extLst>
                </a:gridCol>
                <a:gridCol w="777789">
                  <a:extLst>
                    <a:ext uri="{9D8B030D-6E8A-4147-A177-3AD203B41FA5}">
                      <a16:colId xmlns:a16="http://schemas.microsoft.com/office/drawing/2014/main" val="1199282805"/>
                    </a:ext>
                  </a:extLst>
                </a:gridCol>
                <a:gridCol w="1089158">
                  <a:extLst>
                    <a:ext uri="{9D8B030D-6E8A-4147-A177-3AD203B41FA5}">
                      <a16:colId xmlns:a16="http://schemas.microsoft.com/office/drawing/2014/main" val="3189113705"/>
                    </a:ext>
                  </a:extLst>
                </a:gridCol>
              </a:tblGrid>
              <a:tr h="3421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100965" marR="9906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Mortality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00965" marR="99060" algn="ctr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109855" marR="10541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Mortality</a:t>
                      </a:r>
                      <a:r>
                        <a:rPr lang="en-US" sz="1100" b="1" spc="-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09855" marR="103505" algn="ctr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Ratio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062216"/>
                  </a:ext>
                </a:extLst>
              </a:tr>
              <a:tr h="184789">
                <a:tc>
                  <a:txBody>
                    <a:bodyPr/>
                    <a:lstStyle/>
                    <a:p>
                      <a:pPr marL="67945" marR="0">
                        <a:lnSpc>
                          <a:spcPts val="129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100965" marR="9842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96552"/>
                  </a:ext>
                </a:extLst>
              </a:tr>
              <a:tr h="184789">
                <a:tc>
                  <a:txBody>
                    <a:bodyPr/>
                    <a:lstStyle/>
                    <a:p>
                      <a:pPr marL="100330" marR="0">
                        <a:lnSpc>
                          <a:spcPts val="129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393363"/>
                  </a:ext>
                </a:extLst>
              </a:tr>
              <a:tr h="184151">
                <a:tc>
                  <a:txBody>
                    <a:bodyPr/>
                    <a:lstStyle/>
                    <a:p>
                      <a:pPr marL="258445" marR="0">
                        <a:lnSpc>
                          <a:spcPts val="129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965" marR="9779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12750" algn="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293409"/>
                  </a:ext>
                </a:extLst>
              </a:tr>
              <a:tr h="184789">
                <a:tc>
                  <a:txBody>
                    <a:bodyPr/>
                    <a:lstStyle/>
                    <a:p>
                      <a:pPr marL="258445" marR="0">
                        <a:lnSpc>
                          <a:spcPts val="129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50-59</a:t>
                      </a:r>
                      <a:r>
                        <a:rPr lang="en-US" sz="11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(Reference)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965" marR="9779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05765" algn="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092311"/>
                  </a:ext>
                </a:extLst>
              </a:tr>
              <a:tr h="184789">
                <a:tc>
                  <a:txBody>
                    <a:bodyPr/>
                    <a:lstStyle/>
                    <a:p>
                      <a:pPr marL="258445" marR="0">
                        <a:lnSpc>
                          <a:spcPts val="129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60-64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965" marR="9842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12750" algn="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441338"/>
                  </a:ext>
                </a:extLst>
              </a:tr>
              <a:tr h="184151">
                <a:tc>
                  <a:txBody>
                    <a:bodyPr/>
                    <a:lstStyle/>
                    <a:p>
                      <a:pPr marL="258445" marR="0">
                        <a:lnSpc>
                          <a:spcPts val="129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65-69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965" marR="9842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12750" algn="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795369"/>
                  </a:ext>
                </a:extLst>
              </a:tr>
              <a:tr h="184789">
                <a:tc>
                  <a:txBody>
                    <a:bodyPr/>
                    <a:lstStyle/>
                    <a:p>
                      <a:pPr marL="258445" marR="0">
                        <a:lnSpc>
                          <a:spcPts val="129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70-74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965" marR="9842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78460" algn="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15.44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864218"/>
                  </a:ext>
                </a:extLst>
              </a:tr>
              <a:tr h="184789">
                <a:tc>
                  <a:txBody>
                    <a:bodyPr/>
                    <a:lstStyle/>
                    <a:p>
                      <a:pPr marL="258445" marR="0">
                        <a:lnSpc>
                          <a:spcPts val="129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965" marR="9842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269.2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78460" algn="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50.42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484611"/>
                  </a:ext>
                </a:extLst>
              </a:tr>
              <a:tr h="184151">
                <a:tc>
                  <a:txBody>
                    <a:bodyPr/>
                    <a:lstStyle/>
                    <a:p>
                      <a:pPr marL="67945" marR="0">
                        <a:lnSpc>
                          <a:spcPts val="129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Race/Ethnicity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078797"/>
                  </a:ext>
                </a:extLst>
              </a:tr>
              <a:tr h="184789">
                <a:tc>
                  <a:txBody>
                    <a:bodyPr/>
                    <a:lstStyle/>
                    <a:p>
                      <a:pPr marL="258445" marR="0">
                        <a:lnSpc>
                          <a:spcPts val="129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Non-Hispanic</a:t>
                      </a:r>
                      <a:r>
                        <a:rPr lang="en-US" sz="1100" spc="-2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  <a:r>
                        <a:rPr lang="en-US" sz="11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(Reference)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965" marR="9842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15290" algn="r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749180"/>
                  </a:ext>
                </a:extLst>
              </a:tr>
              <a:tr h="184789">
                <a:tc>
                  <a:txBody>
                    <a:bodyPr/>
                    <a:lstStyle/>
                    <a:p>
                      <a:pPr marL="258445" marR="0">
                        <a:lnSpc>
                          <a:spcPts val="129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Non-Hispanic</a:t>
                      </a:r>
                      <a:r>
                        <a:rPr lang="en-US" sz="1100" spc="-2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965" marR="9842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12750" algn="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714072"/>
                  </a:ext>
                </a:extLst>
              </a:tr>
              <a:tr h="184151">
                <a:tc>
                  <a:txBody>
                    <a:bodyPr/>
                    <a:lstStyle/>
                    <a:p>
                      <a:pPr marL="258445" marR="0">
                        <a:lnSpc>
                          <a:spcPts val="129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965" marR="9842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12750" algn="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174854"/>
                  </a:ext>
                </a:extLst>
              </a:tr>
              <a:tr h="184789">
                <a:tc>
                  <a:txBody>
                    <a:bodyPr/>
                    <a:lstStyle/>
                    <a:p>
                      <a:pPr marL="258445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Asian/Pacific</a:t>
                      </a:r>
                      <a:r>
                        <a:rPr lang="en-US" sz="1100" spc="-2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Islander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965" marR="9842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12750" algn="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339555"/>
                  </a:ext>
                </a:extLst>
              </a:tr>
              <a:tr h="184789">
                <a:tc>
                  <a:txBody>
                    <a:bodyPr/>
                    <a:lstStyle/>
                    <a:p>
                      <a:pPr marL="67945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Asian/Pacific</a:t>
                      </a:r>
                      <a:r>
                        <a:rPr lang="en-US" sz="1100" b="1" spc="-4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Islander</a:t>
                      </a:r>
                      <a:r>
                        <a:rPr lang="en-US" sz="1100" b="1" spc="-2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Ethnicity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012048"/>
                  </a:ext>
                </a:extLst>
              </a:tr>
              <a:tr h="184151">
                <a:tc>
                  <a:txBody>
                    <a:bodyPr/>
                    <a:lstStyle/>
                    <a:p>
                      <a:pPr marL="258445" marR="0">
                        <a:lnSpc>
                          <a:spcPts val="129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Chinese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965" marR="9779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12750" algn="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982494"/>
                  </a:ext>
                </a:extLst>
              </a:tr>
              <a:tr h="184789">
                <a:tc>
                  <a:txBody>
                    <a:bodyPr/>
                    <a:lstStyle/>
                    <a:p>
                      <a:pPr marL="258445" marR="0">
                        <a:lnSpc>
                          <a:spcPts val="129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Japanese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965" marR="9842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12750" algn="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861905"/>
                  </a:ext>
                </a:extLst>
              </a:tr>
              <a:tr h="184789">
                <a:tc>
                  <a:txBody>
                    <a:bodyPr/>
                    <a:lstStyle/>
                    <a:p>
                      <a:pPr marL="258445" marR="0">
                        <a:lnSpc>
                          <a:spcPts val="129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Filipino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965" marR="9842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12750" algn="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84618"/>
                  </a:ext>
                </a:extLst>
              </a:tr>
              <a:tr h="184151">
                <a:tc>
                  <a:txBody>
                    <a:bodyPr/>
                    <a:lstStyle/>
                    <a:p>
                      <a:pPr marL="258445" marR="0">
                        <a:lnSpc>
                          <a:spcPts val="129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Korean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965" marR="9779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12750" algn="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921774"/>
                  </a:ext>
                </a:extLst>
              </a:tr>
              <a:tr h="184789">
                <a:tc>
                  <a:txBody>
                    <a:bodyPr/>
                    <a:lstStyle/>
                    <a:p>
                      <a:pPr marL="258445" marR="0">
                        <a:lnSpc>
                          <a:spcPts val="129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Vietnamese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965" marR="9779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12750" algn="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269454"/>
                  </a:ext>
                </a:extLst>
              </a:tr>
              <a:tr h="184789">
                <a:tc>
                  <a:txBody>
                    <a:bodyPr/>
                    <a:lstStyle/>
                    <a:p>
                      <a:pPr marL="258445" marR="0">
                        <a:lnSpc>
                          <a:spcPts val="129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</a:t>
                      </a:r>
                      <a:r>
                        <a:rPr lang="en-US" sz="11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965" marR="9779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12750" algn="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383795"/>
                  </a:ext>
                </a:extLst>
              </a:tr>
              <a:tr h="184151">
                <a:tc>
                  <a:txBody>
                    <a:bodyPr/>
                    <a:lstStyle/>
                    <a:p>
                      <a:pPr marL="258445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Thai/Hmong/Cambodian/Laotian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965" marR="9842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12750" algn="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003540"/>
                  </a:ext>
                </a:extLst>
              </a:tr>
              <a:tr h="184789">
                <a:tc>
                  <a:txBody>
                    <a:bodyPr/>
                    <a:lstStyle/>
                    <a:p>
                      <a:pPr marL="258445" marR="0">
                        <a:lnSpc>
                          <a:spcPts val="129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Hawaiian/Samoan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965" marR="9842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12750" algn="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612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141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0B250E-3F38-F246-8455-79B8123882C8}"/>
              </a:ext>
            </a:extLst>
          </p:cNvPr>
          <p:cNvSpPr/>
          <p:nvPr/>
        </p:nvSpPr>
        <p:spPr>
          <a:xfrm rot="5400000">
            <a:off x="5703251" y="-5703252"/>
            <a:ext cx="785495" cy="1219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10212DAF-19CE-7C4F-872C-872599DE86B7}"/>
              </a:ext>
            </a:extLst>
          </p:cNvPr>
          <p:cNvSpPr txBox="1"/>
          <p:nvPr/>
        </p:nvSpPr>
        <p:spPr>
          <a:xfrm rot="16200000">
            <a:off x="5819455" y="-3941301"/>
            <a:ext cx="553085" cy="866809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PROSTATE CANCER STATISTICS BY PATIENT AND TUMOR CHARACTERISTICS</a:t>
            </a:r>
            <a:endParaRPr lang="en-US" sz="2000" dirty="0">
              <a:solidFill>
                <a:schemeClr val="bg1"/>
              </a:solidFill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3BF3C7-8D83-BB44-BAB7-6020255E77B1}"/>
              </a:ext>
            </a:extLst>
          </p:cNvPr>
          <p:cNvCxnSpPr/>
          <p:nvPr/>
        </p:nvCxnSpPr>
        <p:spPr>
          <a:xfrm>
            <a:off x="5023943" y="617569"/>
            <a:ext cx="1923393" cy="0"/>
          </a:xfrm>
          <a:prstGeom prst="line">
            <a:avLst/>
          </a:prstGeom>
          <a:ln w="60325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84">
            <a:extLst>
              <a:ext uri="{FF2B5EF4-FFF2-40B4-BE49-F238E27FC236}">
                <a16:creationId xmlns:a16="http://schemas.microsoft.com/office/drawing/2014/main" id="{27DBB45A-B4BD-F743-A019-1E9B499F12F9}"/>
              </a:ext>
            </a:extLst>
          </p:cNvPr>
          <p:cNvSpPr txBox="1"/>
          <p:nvPr/>
        </p:nvSpPr>
        <p:spPr>
          <a:xfrm>
            <a:off x="1674238" y="1232474"/>
            <a:ext cx="8843515" cy="52074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4300" marR="0" indent="-111760" algn="ctr">
              <a:spcBef>
                <a:spcPts val="515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8F1B1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Figure 3A. </a:t>
            </a:r>
            <a: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Annual Age-Adjusted Mortality Rate Trends of Invasive Prostate Cancer by Age, </a:t>
            </a:r>
            <a:b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Los Angeles County, 2000-2017.</a:t>
            </a:r>
            <a:endParaRPr lang="en-US" sz="1400" b="1" dirty="0">
              <a:effectLst/>
              <a:latin typeface="Adobe Caslon Pro" panose="0205050205050A0204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9DD4-C9B8-9C46-A095-7E07549342FC}" type="slidenum">
              <a:rPr lang="en-US" smtClean="0"/>
              <a:t>14</a:t>
            </a:fld>
            <a:endParaRPr lang="en-US"/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AEA3368A-227B-4F90-A4A6-4D5FECC9198D}"/>
              </a:ext>
            </a:extLst>
          </p:cNvPr>
          <p:cNvSpPr txBox="1"/>
          <p:nvPr/>
        </p:nvSpPr>
        <p:spPr>
          <a:xfrm>
            <a:off x="1563881" y="6078848"/>
            <a:ext cx="8843515" cy="59439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Suggested Citation:</a:t>
            </a:r>
            <a:endParaRPr lang="en-US" sz="12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Hamilton AS, 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Hwang AE, Tsai KY, Huynh J, Liu L,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Cacciamani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G, Gill I,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Deapen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D. Cancer in Los Angeles County: Prostate Cancer Incidence, Mortality and Survival 2000-2017. Los Angeles Cancer Surveillance Program, Norris Comprehensive Cancer Center, University of Southern California, 2021.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924699-49F7-4073-A1DA-2C5114E94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5" y="1843087"/>
            <a:ext cx="73342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8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0B250E-3F38-F246-8455-79B8123882C8}"/>
              </a:ext>
            </a:extLst>
          </p:cNvPr>
          <p:cNvSpPr/>
          <p:nvPr/>
        </p:nvSpPr>
        <p:spPr>
          <a:xfrm rot="5400000">
            <a:off x="5703251" y="-5703252"/>
            <a:ext cx="785495" cy="1219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10212DAF-19CE-7C4F-872C-872599DE86B7}"/>
              </a:ext>
            </a:extLst>
          </p:cNvPr>
          <p:cNvSpPr txBox="1"/>
          <p:nvPr/>
        </p:nvSpPr>
        <p:spPr>
          <a:xfrm rot="16200000">
            <a:off x="5819455" y="-3941301"/>
            <a:ext cx="553085" cy="866809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PROSTATE CANCER STATISTICS BY PATIENT AND TUMOR CHARACTERISTICS</a:t>
            </a:r>
            <a:endParaRPr lang="en-US" sz="2000" dirty="0">
              <a:solidFill>
                <a:schemeClr val="bg1"/>
              </a:solidFill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3BF3C7-8D83-BB44-BAB7-6020255E77B1}"/>
              </a:ext>
            </a:extLst>
          </p:cNvPr>
          <p:cNvCxnSpPr/>
          <p:nvPr/>
        </p:nvCxnSpPr>
        <p:spPr>
          <a:xfrm>
            <a:off x="5023943" y="617569"/>
            <a:ext cx="1923393" cy="0"/>
          </a:xfrm>
          <a:prstGeom prst="line">
            <a:avLst/>
          </a:prstGeom>
          <a:ln w="60325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84">
            <a:extLst>
              <a:ext uri="{FF2B5EF4-FFF2-40B4-BE49-F238E27FC236}">
                <a16:creationId xmlns:a16="http://schemas.microsoft.com/office/drawing/2014/main" id="{27DBB45A-B4BD-F743-A019-1E9B499F12F9}"/>
              </a:ext>
            </a:extLst>
          </p:cNvPr>
          <p:cNvSpPr txBox="1"/>
          <p:nvPr/>
        </p:nvSpPr>
        <p:spPr>
          <a:xfrm>
            <a:off x="1674238" y="1232474"/>
            <a:ext cx="8843515" cy="52074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4300" marR="0" indent="-111760" algn="ctr">
              <a:spcBef>
                <a:spcPts val="515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8F1B1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Figure 3B. </a:t>
            </a:r>
            <a: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Annual Age-Adjusted Mortality Rate Trends of Invasive Prostate Cancer by Race/Ethnicity, </a:t>
            </a:r>
            <a:b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Los Angeles County, 2000-2017.</a:t>
            </a:r>
            <a:endParaRPr lang="en-US" sz="1400" b="1" dirty="0">
              <a:effectLst/>
              <a:latin typeface="Adobe Caslon Pro" panose="0205050205050A0204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9DD4-C9B8-9C46-A095-7E07549342FC}" type="slidenum">
              <a:rPr lang="en-US" smtClean="0"/>
              <a:t>15</a:t>
            </a:fld>
            <a:endParaRPr lang="en-US"/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AEA3368A-227B-4F90-A4A6-4D5FECC9198D}"/>
              </a:ext>
            </a:extLst>
          </p:cNvPr>
          <p:cNvSpPr txBox="1"/>
          <p:nvPr/>
        </p:nvSpPr>
        <p:spPr>
          <a:xfrm>
            <a:off x="1563881" y="6078848"/>
            <a:ext cx="8843515" cy="59439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Suggested Citation:</a:t>
            </a:r>
            <a:endParaRPr lang="en-US" sz="12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Hamilton AS, 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Hwang AE, Tsai KY, Huynh J, Liu L,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Cacciamani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G, Gill I,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Deapen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D. Cancer in Los Angeles County: Prostate Cancer Incidence, Mortality and Survival 2000-2017. Los Angeles Cancer Surveillance Program, Norris Comprehensive Cancer Center, University of Southern California, 2021.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4E13EA-3A52-4F7F-A8AD-0A02B8B4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687" y="1738312"/>
            <a:ext cx="728662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46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0B250E-3F38-F246-8455-79B8123882C8}"/>
              </a:ext>
            </a:extLst>
          </p:cNvPr>
          <p:cNvSpPr/>
          <p:nvPr/>
        </p:nvSpPr>
        <p:spPr>
          <a:xfrm rot="5400000">
            <a:off x="5703251" y="-5703252"/>
            <a:ext cx="785495" cy="1219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10212DAF-19CE-7C4F-872C-872599DE86B7}"/>
              </a:ext>
            </a:extLst>
          </p:cNvPr>
          <p:cNvSpPr txBox="1"/>
          <p:nvPr/>
        </p:nvSpPr>
        <p:spPr>
          <a:xfrm rot="16200000">
            <a:off x="5819455" y="-3941301"/>
            <a:ext cx="553085" cy="866809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PROSTATE CANCER STATISTICS BY PATIENT AND TUMOR CHARACTERISTICS</a:t>
            </a:r>
            <a:endParaRPr lang="en-US" sz="2000" dirty="0">
              <a:solidFill>
                <a:schemeClr val="bg1"/>
              </a:solidFill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3BF3C7-8D83-BB44-BAB7-6020255E77B1}"/>
              </a:ext>
            </a:extLst>
          </p:cNvPr>
          <p:cNvCxnSpPr/>
          <p:nvPr/>
        </p:nvCxnSpPr>
        <p:spPr>
          <a:xfrm>
            <a:off x="5023943" y="617569"/>
            <a:ext cx="1923393" cy="0"/>
          </a:xfrm>
          <a:prstGeom prst="line">
            <a:avLst/>
          </a:prstGeom>
          <a:ln w="60325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9DD4-C9B8-9C46-A095-7E07549342FC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E962C7E-F1DC-4D2C-95E4-460F02950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307041"/>
              </p:ext>
            </p:extLst>
          </p:nvPr>
        </p:nvGraphicFramePr>
        <p:xfrm>
          <a:off x="3322929" y="1170655"/>
          <a:ext cx="5546136" cy="557532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62969">
                  <a:extLst>
                    <a:ext uri="{9D8B030D-6E8A-4147-A177-3AD203B41FA5}">
                      <a16:colId xmlns:a16="http://schemas.microsoft.com/office/drawing/2014/main" val="230380948"/>
                    </a:ext>
                  </a:extLst>
                </a:gridCol>
                <a:gridCol w="1008642">
                  <a:extLst>
                    <a:ext uri="{9D8B030D-6E8A-4147-A177-3AD203B41FA5}">
                      <a16:colId xmlns:a16="http://schemas.microsoft.com/office/drawing/2014/main" val="1889930315"/>
                    </a:ext>
                  </a:extLst>
                </a:gridCol>
                <a:gridCol w="804640">
                  <a:extLst>
                    <a:ext uri="{9D8B030D-6E8A-4147-A177-3AD203B41FA5}">
                      <a16:colId xmlns:a16="http://schemas.microsoft.com/office/drawing/2014/main" val="3955671491"/>
                    </a:ext>
                  </a:extLst>
                </a:gridCol>
                <a:gridCol w="996613">
                  <a:extLst>
                    <a:ext uri="{9D8B030D-6E8A-4147-A177-3AD203B41FA5}">
                      <a16:colId xmlns:a16="http://schemas.microsoft.com/office/drawing/2014/main" val="2024556116"/>
                    </a:ext>
                  </a:extLst>
                </a:gridCol>
                <a:gridCol w="773272">
                  <a:extLst>
                    <a:ext uri="{9D8B030D-6E8A-4147-A177-3AD203B41FA5}">
                      <a16:colId xmlns:a16="http://schemas.microsoft.com/office/drawing/2014/main" val="2314698224"/>
                    </a:ext>
                  </a:extLst>
                </a:gridCol>
              </a:tblGrid>
              <a:tr h="1592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15875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Year</a:t>
                      </a:r>
                      <a:r>
                        <a:rPr lang="en-US" sz="700" b="1" spc="-1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Survival</a:t>
                      </a:r>
                      <a:r>
                        <a:rPr lang="en-US" sz="700" b="1" spc="-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10985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  <a:r>
                        <a:rPr lang="en-US" sz="700" b="1" spc="-1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65405" algn="ctr">
                        <a:lnSpc>
                          <a:spcPts val="13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700" b="1" spc="-1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r>
                        <a:rPr lang="en-US" sz="700" b="1" spc="-1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Survival</a:t>
                      </a:r>
                      <a:r>
                        <a:rPr lang="en-US" sz="700" b="1" spc="-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8128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  <a:r>
                        <a:rPr lang="en-US" sz="700" b="1" spc="-1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426483"/>
                  </a:ext>
                </a:extLst>
              </a:tr>
              <a:tr h="159295">
                <a:tc>
                  <a:txBody>
                    <a:bodyPr/>
                    <a:lstStyle/>
                    <a:p>
                      <a:pPr marL="67945" marR="0">
                        <a:lnSpc>
                          <a:spcPts val="133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  <a:r>
                        <a:rPr lang="en-US" sz="700" b="1" spc="-2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(years)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602638"/>
                  </a:ext>
                </a:extLst>
              </a:tr>
              <a:tr h="159295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1925" marR="15684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0985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93.5-95.4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marR="6477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89.7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128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88.3-91.0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960911"/>
                  </a:ext>
                </a:extLst>
              </a:tr>
              <a:tr h="159295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50-59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1925" marR="15684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0985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91.7-92.6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marR="6477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128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83.7-85.0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754395"/>
                  </a:ext>
                </a:extLst>
              </a:tr>
              <a:tr h="159295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60-64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1925" marR="156845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89.7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09855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89.2-90.2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marR="64770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1280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77.8-79.4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919581"/>
                  </a:ext>
                </a:extLst>
              </a:tr>
              <a:tr h="159295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65-69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1925" marR="156845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09855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87.0-88.0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marR="64770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1280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71.5-73.0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515142"/>
                  </a:ext>
                </a:extLst>
              </a:tr>
              <a:tr h="159295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70-74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1925" marR="15684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0985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81.4-82.7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marR="6477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128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59.8-61.7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982009"/>
                  </a:ext>
                </a:extLst>
              </a:tr>
              <a:tr h="159295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1925" marR="15684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0985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59.2-60.6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marR="6477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128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31.0-32.4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202535"/>
                  </a:ext>
                </a:extLst>
              </a:tr>
              <a:tr h="159295">
                <a:tc>
                  <a:txBody>
                    <a:bodyPr/>
                    <a:lstStyle/>
                    <a:p>
                      <a:pPr marL="67945" marR="0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Race/Ethnicity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110514"/>
                  </a:ext>
                </a:extLst>
              </a:tr>
              <a:tr h="159295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Non-Hispanic</a:t>
                      </a:r>
                      <a:r>
                        <a:rPr lang="en-US" sz="700" spc="-2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1925" marR="15684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0985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80.6-81.4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marR="6477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128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62.4-63.4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639107"/>
                  </a:ext>
                </a:extLst>
              </a:tr>
              <a:tr h="159295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Non-Hispanic</a:t>
                      </a:r>
                      <a:r>
                        <a:rPr lang="en-US" sz="700" spc="-2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1925" marR="15684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0985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77.3-78.8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marR="6477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128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58.2-60.2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166576"/>
                  </a:ext>
                </a:extLst>
              </a:tr>
              <a:tr h="159295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1925" marR="15684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0985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81.6-82.8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marR="6477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128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65.1-66.7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136620"/>
                  </a:ext>
                </a:extLst>
              </a:tr>
              <a:tr h="159295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Asian/Pacific</a:t>
                      </a:r>
                      <a:r>
                        <a:rPr lang="en-US" sz="700" spc="-2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Islander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1925" marR="15684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0985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81.6-83.4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marR="6477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128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64.1-66.6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373437"/>
                  </a:ext>
                </a:extLst>
              </a:tr>
              <a:tr h="159295">
                <a:tc>
                  <a:txBody>
                    <a:bodyPr/>
                    <a:lstStyle/>
                    <a:p>
                      <a:pPr marL="67945" marR="0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</a:t>
                      </a:r>
                      <a:r>
                        <a:rPr lang="en-US" sz="700" b="1" i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Pacific</a:t>
                      </a:r>
                      <a:r>
                        <a:rPr lang="en-US" sz="700" b="1" spc="-3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Islander</a:t>
                      </a:r>
                      <a:r>
                        <a:rPr lang="en-US" sz="700" b="1" spc="-2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Ethnicity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266063"/>
                  </a:ext>
                </a:extLst>
              </a:tr>
              <a:tr h="159295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Chinese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1925" marR="15684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0985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80.7-84.2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marR="6477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128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62.7-67.5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078350"/>
                  </a:ext>
                </a:extLst>
              </a:tr>
              <a:tr h="159295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Japanese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1925" marR="15684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0985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78.9-83.5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marR="6477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128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61.7-67.8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791122"/>
                  </a:ext>
                </a:extLst>
              </a:tr>
              <a:tr h="159295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Filipino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1925" marR="15684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0985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81.0-84.1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marR="6477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128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62.6-67.1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623175"/>
                  </a:ext>
                </a:extLst>
              </a:tr>
              <a:tr h="159295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Korean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1925" marR="15684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0985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76.3-82.4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marR="6477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128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59.9-68.1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786515"/>
                  </a:ext>
                </a:extLst>
              </a:tr>
              <a:tr h="159295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Vietnamese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1925" marR="15684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0985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80.0-87.9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marR="6477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128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64.2-75.3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714413"/>
                  </a:ext>
                </a:extLst>
              </a:tr>
              <a:tr h="159295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</a:t>
                      </a:r>
                      <a:r>
                        <a:rPr lang="en-US" sz="7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1925" marR="15684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0985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84.4-91.1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marR="6477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128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66.5-77.4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186391"/>
                  </a:ext>
                </a:extLst>
              </a:tr>
              <a:tr h="159295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Thai/Hmong/Cambodian/Laotian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1925" marR="15684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0985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79.8-90.6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marR="6477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128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58.4-76.8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246368"/>
                  </a:ext>
                </a:extLst>
              </a:tr>
              <a:tr h="159295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Hawaiian/Samoan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1925" marR="15684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0985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67.8-82.1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marR="6477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128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37.4-57.2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427500"/>
                  </a:ext>
                </a:extLst>
              </a:tr>
              <a:tr h="159295">
                <a:tc>
                  <a:txBody>
                    <a:bodyPr/>
                    <a:lstStyle/>
                    <a:p>
                      <a:pPr marL="67945" marR="0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Socioeconomic</a:t>
                      </a:r>
                      <a:r>
                        <a:rPr lang="en-US" sz="700" b="1" spc="-2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492276"/>
                  </a:ext>
                </a:extLst>
              </a:tr>
              <a:tr h="159295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1925" marR="15684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0985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85.5-86.5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marR="6477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128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69.8-71.2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754266"/>
                  </a:ext>
                </a:extLst>
              </a:tr>
              <a:tr h="159295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Mid-High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1925" marR="15684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0985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82.0-83.2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marR="6477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128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64.9-66.5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926238"/>
                  </a:ext>
                </a:extLst>
              </a:tr>
              <a:tr h="159295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Middle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1925" marR="15684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0985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79.7-81.0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marR="6477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128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60.7-62.5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45481"/>
                  </a:ext>
                </a:extLst>
              </a:tr>
              <a:tr h="159295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Mid-Low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1925" marR="15684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0985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78.5-79.8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marR="6477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128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59.7-61.5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94611"/>
                  </a:ext>
                </a:extLst>
              </a:tr>
              <a:tr h="159295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1925" marR="156845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09855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75.8-77.2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marR="64770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1280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56.8-58.6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330513"/>
                  </a:ext>
                </a:extLst>
              </a:tr>
              <a:tr h="159295">
                <a:tc>
                  <a:txBody>
                    <a:bodyPr/>
                    <a:lstStyle/>
                    <a:p>
                      <a:pPr marL="67945" marR="0">
                        <a:lnSpc>
                          <a:spcPts val="12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700" b="1" spc="-3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134880"/>
                  </a:ext>
                </a:extLst>
              </a:tr>
              <a:tr h="159295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Localized</a:t>
                      </a:r>
                      <a:r>
                        <a:rPr lang="en-US" sz="700" spc="-2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7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1925" marR="15684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0985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86.7-87.2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marR="6477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128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69.4-70.2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989156"/>
                  </a:ext>
                </a:extLst>
              </a:tr>
              <a:tr h="159295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Distant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1925" marR="156845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09855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21.0-23.6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marR="64135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1280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8.1-10.1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906003"/>
                  </a:ext>
                </a:extLst>
              </a:tr>
              <a:tr h="159295">
                <a:tc>
                  <a:txBody>
                    <a:bodyPr/>
                    <a:lstStyle/>
                    <a:p>
                      <a:pPr marL="67945" marR="0">
                        <a:lnSpc>
                          <a:spcPts val="12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Gleason</a:t>
                      </a:r>
                      <a:r>
                        <a:rPr lang="en-US" sz="700" b="1" spc="-2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</a:t>
                      </a:r>
                      <a:r>
                        <a:rPr lang="en-US" sz="700" b="1" spc="-2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(Year</a:t>
                      </a:r>
                      <a:r>
                        <a:rPr lang="en-US" sz="700" b="1" spc="-1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US" sz="700" b="1" spc="-1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Diagnosis</a:t>
                      </a:r>
                      <a:r>
                        <a:rPr lang="en-US" sz="700" b="1" spc="-1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2004-</a:t>
                      </a:r>
                      <a:r>
                        <a:rPr lang="en-US" sz="700" b="1" spc="-2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721008"/>
                  </a:ext>
                </a:extLst>
              </a:tr>
              <a:tr h="159295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Gleason</a:t>
                      </a:r>
                      <a:r>
                        <a:rPr lang="en-US" sz="7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</a:t>
                      </a:r>
                      <a:r>
                        <a:rPr lang="en-US" sz="7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7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7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1925" marR="15684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0985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90.3-91.1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marR="6477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1280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74.0-75.4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555714"/>
                  </a:ext>
                </a:extLst>
              </a:tr>
              <a:tr h="159295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Gleason</a:t>
                      </a:r>
                      <a:r>
                        <a:rPr lang="en-US" sz="7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</a:t>
                      </a:r>
                      <a:r>
                        <a:rPr lang="en-US" sz="7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1925" marR="156845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09855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87.1-88.1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marR="64770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1280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69.1-70.7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020464"/>
                  </a:ext>
                </a:extLst>
              </a:tr>
              <a:tr h="159295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Gleason</a:t>
                      </a:r>
                      <a:r>
                        <a:rPr lang="en-US" sz="7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</a:t>
                      </a:r>
                      <a:r>
                        <a:rPr lang="en-US" sz="7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7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7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1925" marR="156845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09855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63.9-65.9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marR="64770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1280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39.7-42.3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560193"/>
                  </a:ext>
                </a:extLst>
              </a:tr>
            </a:tbl>
          </a:graphicData>
        </a:graphic>
      </p:graphicFrame>
      <p:sp>
        <p:nvSpPr>
          <p:cNvPr id="13" name="Text Box 20">
            <a:extLst>
              <a:ext uri="{FF2B5EF4-FFF2-40B4-BE49-F238E27FC236}">
                <a16:creationId xmlns:a16="http://schemas.microsoft.com/office/drawing/2014/main" id="{9975DC05-880D-4E5E-AA0E-CE8AB2EC0ED3}"/>
              </a:ext>
            </a:extLst>
          </p:cNvPr>
          <p:cNvSpPr txBox="1"/>
          <p:nvPr/>
        </p:nvSpPr>
        <p:spPr>
          <a:xfrm>
            <a:off x="-2" y="5496273"/>
            <a:ext cx="3204841" cy="59439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Suggested Citation:</a:t>
            </a:r>
            <a:endParaRPr lang="en-US" sz="12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Hamilton AS, 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Hwang AE, Tsai KY, Huynh J, Liu L,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Cacciamani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G, Gill I,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Deapen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D. Cancer in Los Angeles County: Prostate Cancer Incidence, Mortality and Survival 2000-2017. Los Angeles Cancer Surveillance Program, Norris Comprehensive Cancer Center, University of Southern California, 2021.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84">
            <a:extLst>
              <a:ext uri="{FF2B5EF4-FFF2-40B4-BE49-F238E27FC236}">
                <a16:creationId xmlns:a16="http://schemas.microsoft.com/office/drawing/2014/main" id="{A5B4A550-6AAB-45A0-B8A0-1C26E2F56E57}"/>
              </a:ext>
            </a:extLst>
          </p:cNvPr>
          <p:cNvSpPr txBox="1"/>
          <p:nvPr/>
        </p:nvSpPr>
        <p:spPr>
          <a:xfrm>
            <a:off x="1764701" y="767333"/>
            <a:ext cx="8668099" cy="52074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4300" marR="0" indent="-111760" algn="ctr">
              <a:spcBef>
                <a:spcPts val="515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8F1B1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Table 4A. </a:t>
            </a:r>
            <a: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One- and Five-year </a:t>
            </a:r>
            <a:r>
              <a:rPr lang="en-US" sz="1200" b="1" u="sng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Survival from Invasive Prostate Cancer by Age, Race/Ethnicity, Socioeconomic Status, Disease Stage and Gleason Score, Los Angeles County, 2000-2017.</a:t>
            </a:r>
            <a:endParaRPr lang="en-US" sz="1400" b="1" dirty="0">
              <a:effectLst/>
              <a:latin typeface="Adobe Caslon Pro" panose="0205050205050A0204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F8CC8BBC-181B-4FAB-90F8-DBC23C68BE3F}"/>
              </a:ext>
            </a:extLst>
          </p:cNvPr>
          <p:cNvSpPr txBox="1"/>
          <p:nvPr/>
        </p:nvSpPr>
        <p:spPr>
          <a:xfrm>
            <a:off x="8869065" y="6405778"/>
            <a:ext cx="1606121" cy="3651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CI: Confidence Interval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143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0B250E-3F38-F246-8455-79B8123882C8}"/>
              </a:ext>
            </a:extLst>
          </p:cNvPr>
          <p:cNvSpPr/>
          <p:nvPr/>
        </p:nvSpPr>
        <p:spPr>
          <a:xfrm rot="5400000">
            <a:off x="5703251" y="-5703252"/>
            <a:ext cx="785495" cy="1219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10212DAF-19CE-7C4F-872C-872599DE86B7}"/>
              </a:ext>
            </a:extLst>
          </p:cNvPr>
          <p:cNvSpPr txBox="1"/>
          <p:nvPr/>
        </p:nvSpPr>
        <p:spPr>
          <a:xfrm rot="16200000">
            <a:off x="5819455" y="-3941301"/>
            <a:ext cx="553085" cy="866809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PROSTATE CANCER STATISTICS BY PATIENT AND TUMOR CHARACTERISTICS</a:t>
            </a:r>
            <a:endParaRPr lang="en-US" sz="2000" dirty="0">
              <a:solidFill>
                <a:schemeClr val="bg1"/>
              </a:solidFill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3BF3C7-8D83-BB44-BAB7-6020255E77B1}"/>
              </a:ext>
            </a:extLst>
          </p:cNvPr>
          <p:cNvCxnSpPr/>
          <p:nvPr/>
        </p:nvCxnSpPr>
        <p:spPr>
          <a:xfrm>
            <a:off x="5023943" y="617569"/>
            <a:ext cx="1923393" cy="0"/>
          </a:xfrm>
          <a:prstGeom prst="line">
            <a:avLst/>
          </a:prstGeom>
          <a:ln w="60325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9DD4-C9B8-9C46-A095-7E07549342FC}" type="slidenum">
              <a:rPr lang="en-US" smtClean="0"/>
              <a:t>17</a:t>
            </a:fld>
            <a:endParaRPr lang="en-US"/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9975DC05-880D-4E5E-AA0E-CE8AB2EC0ED3}"/>
              </a:ext>
            </a:extLst>
          </p:cNvPr>
          <p:cNvSpPr txBox="1"/>
          <p:nvPr/>
        </p:nvSpPr>
        <p:spPr>
          <a:xfrm>
            <a:off x="-2" y="5496273"/>
            <a:ext cx="3204841" cy="59439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Suggested Citation:</a:t>
            </a:r>
            <a:endParaRPr lang="en-US" sz="12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Hamilton AS, 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Hwang AE, Tsai KY, Huynh J, Liu L,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Cacciamani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G, Gill I,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Deapen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D. Cancer in Los Angeles County: Prostate Cancer Incidence, Mortality and Survival 2000-2017. Los Angeles Cancer Surveillance Program, Norris Comprehensive Cancer Center, University of Southern California, 2021.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84">
            <a:extLst>
              <a:ext uri="{FF2B5EF4-FFF2-40B4-BE49-F238E27FC236}">
                <a16:creationId xmlns:a16="http://schemas.microsoft.com/office/drawing/2014/main" id="{A5B4A550-6AAB-45A0-B8A0-1C26E2F56E57}"/>
              </a:ext>
            </a:extLst>
          </p:cNvPr>
          <p:cNvSpPr txBox="1"/>
          <p:nvPr/>
        </p:nvSpPr>
        <p:spPr>
          <a:xfrm>
            <a:off x="1764701" y="767333"/>
            <a:ext cx="8668099" cy="52074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4300" marR="0" indent="-111760" algn="ctr">
              <a:spcBef>
                <a:spcPts val="515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8F1B1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Table 4B. </a:t>
            </a:r>
            <a: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One- and Five-year </a:t>
            </a:r>
            <a:r>
              <a:rPr lang="en-US" sz="1200" b="1" u="sng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Relative</a:t>
            </a:r>
            <a: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* Survival from Invasive Prostate Cancer by Age, Race/Ethnicity, Socioeconomic Status, Disease Stage and Gleason Score, Los Angeles County, 2000-2017.</a:t>
            </a:r>
            <a:endParaRPr lang="en-US" sz="1400" b="1" dirty="0">
              <a:effectLst/>
              <a:latin typeface="Adobe Caslon Pro" panose="0205050205050A0204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F8CC8BBC-181B-4FAB-90F8-DBC23C68BE3F}"/>
              </a:ext>
            </a:extLst>
          </p:cNvPr>
          <p:cNvSpPr txBox="1"/>
          <p:nvPr/>
        </p:nvSpPr>
        <p:spPr>
          <a:xfrm>
            <a:off x="8990909" y="5109296"/>
            <a:ext cx="3097294" cy="113084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*Relative survival estimates the probability of survival from cancer considering the chances of dying from other causes. It is calculated as a ratio of the observed survival among cancer patients to the expected survival from all causes of death.</a:t>
            </a:r>
            <a:b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CI: Confidence Interval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CFE7DD2-F16A-4143-B571-391892A66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443682"/>
              </p:ext>
            </p:extLst>
          </p:nvPr>
        </p:nvGraphicFramePr>
        <p:xfrm>
          <a:off x="3488731" y="1263063"/>
          <a:ext cx="5326795" cy="545839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57854">
                  <a:extLst>
                    <a:ext uri="{9D8B030D-6E8A-4147-A177-3AD203B41FA5}">
                      <a16:colId xmlns:a16="http://schemas.microsoft.com/office/drawing/2014/main" val="3937549216"/>
                    </a:ext>
                  </a:extLst>
                </a:gridCol>
                <a:gridCol w="948149">
                  <a:extLst>
                    <a:ext uri="{9D8B030D-6E8A-4147-A177-3AD203B41FA5}">
                      <a16:colId xmlns:a16="http://schemas.microsoft.com/office/drawing/2014/main" val="2628275416"/>
                    </a:ext>
                  </a:extLst>
                </a:gridCol>
                <a:gridCol w="698130">
                  <a:extLst>
                    <a:ext uri="{9D8B030D-6E8A-4147-A177-3AD203B41FA5}">
                      <a16:colId xmlns:a16="http://schemas.microsoft.com/office/drawing/2014/main" val="2919379554"/>
                    </a:ext>
                  </a:extLst>
                </a:gridCol>
                <a:gridCol w="933866">
                  <a:extLst>
                    <a:ext uri="{9D8B030D-6E8A-4147-A177-3AD203B41FA5}">
                      <a16:colId xmlns:a16="http://schemas.microsoft.com/office/drawing/2014/main" val="2142134784"/>
                    </a:ext>
                  </a:extLst>
                </a:gridCol>
                <a:gridCol w="788796">
                  <a:extLst>
                    <a:ext uri="{9D8B030D-6E8A-4147-A177-3AD203B41FA5}">
                      <a16:colId xmlns:a16="http://schemas.microsoft.com/office/drawing/2014/main" val="637912197"/>
                    </a:ext>
                  </a:extLst>
                </a:gridCol>
              </a:tblGrid>
              <a:tr h="2190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102870" algn="ctr">
                        <a:spcBef>
                          <a:spcPts val="475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Year</a:t>
                      </a:r>
                      <a:r>
                        <a:rPr lang="en-US" sz="700" b="1" spc="-1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Survival</a:t>
                      </a:r>
                      <a:r>
                        <a:rPr lang="en-US" sz="700" b="1" spc="-1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60960" marR="67945" algn="ctr">
                        <a:spcBef>
                          <a:spcPts val="475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  <a:r>
                        <a:rPr lang="en-US" sz="700" b="1" spc="-2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99695" algn="ctr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700" b="1" spc="-1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r>
                        <a:rPr lang="en-US" sz="700" b="1" spc="-1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Survival</a:t>
                      </a:r>
                      <a:r>
                        <a:rPr lang="en-US" sz="700" b="1" spc="-1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6520" algn="ctr">
                        <a:spcBef>
                          <a:spcPts val="475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  <a:r>
                        <a:rPr lang="en-US" sz="700" b="1" spc="-2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27668"/>
                  </a:ext>
                </a:extLst>
              </a:tr>
              <a:tr h="146951">
                <a:tc>
                  <a:txBody>
                    <a:bodyPr/>
                    <a:lstStyle/>
                    <a:p>
                      <a:pPr marL="69850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  <a:r>
                        <a:rPr lang="en-US" sz="700" b="1" spc="-3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(years)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00432"/>
                  </a:ext>
                </a:extLst>
              </a:tr>
              <a:tr h="157109">
                <a:tc>
                  <a:txBody>
                    <a:bodyPr/>
                    <a:lstStyle/>
                    <a:p>
                      <a:pPr marL="264795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7937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794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96.7-98.5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7175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9652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95.1-97.9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004943"/>
                  </a:ext>
                </a:extLst>
              </a:tr>
              <a:tr h="157109">
                <a:tc>
                  <a:txBody>
                    <a:bodyPr/>
                    <a:lstStyle/>
                    <a:p>
                      <a:pPr marL="264795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50-59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7937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794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97.3-98.2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7175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9652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96.2-97.6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201826"/>
                  </a:ext>
                </a:extLst>
              </a:tr>
              <a:tr h="157109">
                <a:tc>
                  <a:txBody>
                    <a:bodyPr/>
                    <a:lstStyle/>
                    <a:p>
                      <a:pPr marL="264795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60-64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7937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98.3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794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97.7-98.8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7175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9652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97.1-98.8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365288"/>
                  </a:ext>
                </a:extLst>
              </a:tr>
              <a:tr h="157109">
                <a:tc>
                  <a:txBody>
                    <a:bodyPr/>
                    <a:lstStyle/>
                    <a:p>
                      <a:pPr marL="264795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65-69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7937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794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98.9-99.8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7175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9652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97.3-99.8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549342"/>
                  </a:ext>
                </a:extLst>
              </a:tr>
              <a:tr h="157109">
                <a:tc>
                  <a:txBody>
                    <a:bodyPr/>
                    <a:lstStyle/>
                    <a:p>
                      <a:pPr marL="264795" marR="0">
                        <a:lnSpc>
                          <a:spcPts val="1245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70-74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7937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6794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98.7-</a:t>
                      </a:r>
                      <a:r>
                        <a:rPr lang="en-US" sz="700" spc="-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7175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9652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98.7-100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968765"/>
                  </a:ext>
                </a:extLst>
              </a:tr>
              <a:tr h="146207">
                <a:tc>
                  <a:txBody>
                    <a:bodyPr/>
                    <a:lstStyle/>
                    <a:p>
                      <a:pPr marL="263525" marR="0">
                        <a:lnSpc>
                          <a:spcPts val="124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793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79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92.6-94.8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7175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9652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89.4-93.6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565723"/>
                  </a:ext>
                </a:extLst>
              </a:tr>
              <a:tr h="146951">
                <a:tc>
                  <a:txBody>
                    <a:bodyPr/>
                    <a:lstStyle/>
                    <a:p>
                      <a:pPr marL="69850" marR="0">
                        <a:lnSpc>
                          <a:spcPts val="124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Race/Ethnicity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600169"/>
                  </a:ext>
                </a:extLst>
              </a:tr>
              <a:tr h="157109">
                <a:tc>
                  <a:txBody>
                    <a:bodyPr/>
                    <a:lstStyle/>
                    <a:p>
                      <a:pPr marL="264160" marR="0">
                        <a:lnSpc>
                          <a:spcPts val="1245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Non-Hispanic</a:t>
                      </a:r>
                      <a:r>
                        <a:rPr lang="en-US" sz="700" spc="-3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7937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794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98.8-99.4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7175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9652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98.8-99.4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522616"/>
                  </a:ext>
                </a:extLst>
              </a:tr>
              <a:tr h="146951">
                <a:tc>
                  <a:txBody>
                    <a:bodyPr/>
                    <a:lstStyle/>
                    <a:p>
                      <a:pPr marL="264160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Non-Hispanic</a:t>
                      </a:r>
                      <a:r>
                        <a:rPr lang="en-US" sz="700" spc="-2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793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79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94.2-95.9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7175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9652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90.3-93.1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970559"/>
                  </a:ext>
                </a:extLst>
              </a:tr>
              <a:tr h="146951">
                <a:tc>
                  <a:txBody>
                    <a:bodyPr/>
                    <a:lstStyle/>
                    <a:p>
                      <a:pPr marL="264160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793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95.3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79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94.7-95.9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7175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9652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91.7-93.9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930307"/>
                  </a:ext>
                </a:extLst>
              </a:tr>
              <a:tr h="157109">
                <a:tc>
                  <a:txBody>
                    <a:bodyPr/>
                    <a:lstStyle/>
                    <a:p>
                      <a:pPr marL="264160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Asian/Pacific</a:t>
                      </a:r>
                      <a:r>
                        <a:rPr lang="en-US" sz="700" spc="-4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Islander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7937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794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94.2-96.1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7175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9652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89.2-92.6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365987"/>
                  </a:ext>
                </a:extLst>
              </a:tr>
              <a:tr h="146951">
                <a:tc>
                  <a:txBody>
                    <a:bodyPr/>
                    <a:lstStyle/>
                    <a:p>
                      <a:pPr marL="69850" marR="0">
                        <a:lnSpc>
                          <a:spcPts val="124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</a:t>
                      </a:r>
                      <a:r>
                        <a:rPr lang="en-US" sz="700" b="1" i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Pacific</a:t>
                      </a:r>
                      <a:r>
                        <a:rPr lang="en-US" sz="700" b="1" spc="-3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Islander</a:t>
                      </a:r>
                      <a:r>
                        <a:rPr lang="en-US" sz="700" b="1" spc="-2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Ethnicity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396981"/>
                  </a:ext>
                </a:extLst>
              </a:tr>
              <a:tr h="146951">
                <a:tc>
                  <a:txBody>
                    <a:bodyPr/>
                    <a:lstStyle/>
                    <a:p>
                      <a:pPr marL="264160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Chinese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793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79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94.1-98.2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7175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9652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89.3-96.3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404092"/>
                  </a:ext>
                </a:extLst>
              </a:tr>
              <a:tr h="157109">
                <a:tc>
                  <a:txBody>
                    <a:bodyPr/>
                    <a:lstStyle/>
                    <a:p>
                      <a:pPr marL="264160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Japanese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7937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794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93.3-98.6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7175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9652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88.6-97.8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27152"/>
                  </a:ext>
                </a:extLst>
              </a:tr>
              <a:tr h="157109">
                <a:tc>
                  <a:txBody>
                    <a:bodyPr/>
                    <a:lstStyle/>
                    <a:p>
                      <a:pPr marL="264160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Filipino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7937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794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91.6-95.0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7175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9652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84.4-90.1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25549"/>
                  </a:ext>
                </a:extLst>
              </a:tr>
              <a:tr h="157109">
                <a:tc>
                  <a:txBody>
                    <a:bodyPr/>
                    <a:lstStyle/>
                    <a:p>
                      <a:pPr marL="264160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Korean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7937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794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88.0-95.0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7175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9652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83.5-94.9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124128"/>
                  </a:ext>
                </a:extLst>
              </a:tr>
              <a:tr h="157109">
                <a:tc>
                  <a:txBody>
                    <a:bodyPr/>
                    <a:lstStyle/>
                    <a:p>
                      <a:pPr marL="264160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Vietnamese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7937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95.3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794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89.8-97.8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7175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9652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81.9-96.5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186116"/>
                  </a:ext>
                </a:extLst>
              </a:tr>
              <a:tr h="157109">
                <a:tc>
                  <a:txBody>
                    <a:bodyPr/>
                    <a:lstStyle/>
                    <a:p>
                      <a:pPr marL="264160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</a:t>
                      </a:r>
                      <a:r>
                        <a:rPr lang="en-US" sz="700" spc="-2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7937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794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90.3-99.5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7175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9652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82.6-96.6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882593"/>
                  </a:ext>
                </a:extLst>
              </a:tr>
              <a:tr h="157109">
                <a:tc>
                  <a:txBody>
                    <a:bodyPr/>
                    <a:lstStyle/>
                    <a:p>
                      <a:pPr marL="264160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Thai/Hmong/Cambodian/Laotian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7937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96.3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794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90.1-98.6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7175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9652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69.4-92.9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249776"/>
                  </a:ext>
                </a:extLst>
              </a:tr>
              <a:tr h="157109">
                <a:tc>
                  <a:txBody>
                    <a:bodyPr/>
                    <a:lstStyle/>
                    <a:p>
                      <a:pPr marL="264160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Hawaiian/Samoan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7937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794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78.5-94.4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7175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9652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53.9-79.8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31757"/>
                  </a:ext>
                </a:extLst>
              </a:tr>
              <a:tr h="146951">
                <a:tc>
                  <a:txBody>
                    <a:bodyPr/>
                    <a:lstStyle/>
                    <a:p>
                      <a:pPr marL="69850" marR="0">
                        <a:lnSpc>
                          <a:spcPts val="124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Socioeconomic</a:t>
                      </a:r>
                      <a:r>
                        <a:rPr lang="en-US" sz="700" b="1" spc="-5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081039"/>
                  </a:ext>
                </a:extLst>
              </a:tr>
              <a:tr h="157109">
                <a:tc>
                  <a:txBody>
                    <a:bodyPr/>
                    <a:lstStyle/>
                    <a:p>
                      <a:pPr marL="264160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7937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794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99.8-99.9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7175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9652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99.8-99.9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666236"/>
                  </a:ext>
                </a:extLst>
              </a:tr>
              <a:tr h="157109">
                <a:tc>
                  <a:txBody>
                    <a:bodyPr/>
                    <a:lstStyle/>
                    <a:p>
                      <a:pPr marL="264160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Mid-High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7937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794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98.5-99.5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7175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9652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98.5-99.5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758627"/>
                  </a:ext>
                </a:extLst>
              </a:tr>
              <a:tr h="157109">
                <a:tc>
                  <a:txBody>
                    <a:bodyPr/>
                    <a:lstStyle/>
                    <a:p>
                      <a:pPr marL="264160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Middle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7937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794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96.0-97.5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7175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9652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92.2-94.8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77239"/>
                  </a:ext>
                </a:extLst>
              </a:tr>
              <a:tr h="157109">
                <a:tc>
                  <a:txBody>
                    <a:bodyPr/>
                    <a:lstStyle/>
                    <a:p>
                      <a:pPr marL="264160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Mid-Low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7937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794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94.0-95.6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7175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9652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90.2-92.9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082720"/>
                  </a:ext>
                </a:extLst>
              </a:tr>
              <a:tr h="157109">
                <a:tc>
                  <a:txBody>
                    <a:bodyPr/>
                    <a:lstStyle/>
                    <a:p>
                      <a:pPr marL="264160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7937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794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91.0-92.6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7175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9652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85.5-88.2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432760"/>
                  </a:ext>
                </a:extLst>
              </a:tr>
              <a:tr h="146951">
                <a:tc>
                  <a:txBody>
                    <a:bodyPr/>
                    <a:lstStyle/>
                    <a:p>
                      <a:pPr marL="69850" marR="0">
                        <a:lnSpc>
                          <a:spcPts val="124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700" b="1" spc="-3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874390"/>
                  </a:ext>
                </a:extLst>
              </a:tr>
              <a:tr h="157109">
                <a:tc>
                  <a:txBody>
                    <a:bodyPr/>
                    <a:lstStyle/>
                    <a:p>
                      <a:pPr marL="264160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Localized</a:t>
                      </a:r>
                      <a:r>
                        <a:rPr lang="en-US" sz="700" spc="-3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7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7937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667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7239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345" marR="9652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196528"/>
                  </a:ext>
                </a:extLst>
              </a:tr>
              <a:tr h="157109">
                <a:tc>
                  <a:txBody>
                    <a:bodyPr/>
                    <a:lstStyle/>
                    <a:p>
                      <a:pPr marL="264160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Distant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7937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794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30.3-33.9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7175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9652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16.7-20.5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861857"/>
                  </a:ext>
                </a:extLst>
              </a:tr>
              <a:tr h="146951">
                <a:tc>
                  <a:txBody>
                    <a:bodyPr/>
                    <a:lstStyle/>
                    <a:p>
                      <a:pPr marL="69850" marR="0">
                        <a:lnSpc>
                          <a:spcPts val="124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Gleason</a:t>
                      </a:r>
                      <a:r>
                        <a:rPr lang="en-US" sz="700" b="1" spc="-2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</a:t>
                      </a:r>
                      <a:r>
                        <a:rPr lang="en-US" sz="700" b="1" spc="-2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(Year</a:t>
                      </a:r>
                      <a:r>
                        <a:rPr lang="en-US" sz="700" b="1" spc="-1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US" sz="700" b="1" spc="-1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Diagnosis</a:t>
                      </a:r>
                      <a:r>
                        <a:rPr lang="en-US" sz="700" b="1" spc="-1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2004-</a:t>
                      </a:r>
                      <a:r>
                        <a:rPr lang="en-US" sz="700" b="1" spc="-2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806675"/>
                  </a:ext>
                </a:extLst>
              </a:tr>
              <a:tr h="157109">
                <a:tc>
                  <a:txBody>
                    <a:bodyPr/>
                    <a:lstStyle/>
                    <a:p>
                      <a:pPr marL="264160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Gleason</a:t>
                      </a:r>
                      <a:r>
                        <a:rPr lang="en-US" sz="7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</a:t>
                      </a:r>
                      <a:r>
                        <a:rPr lang="en-US" sz="7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7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7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8128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667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7493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345" marR="9652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177116"/>
                  </a:ext>
                </a:extLst>
              </a:tr>
              <a:tr h="157109">
                <a:tc>
                  <a:txBody>
                    <a:bodyPr/>
                    <a:lstStyle/>
                    <a:p>
                      <a:pPr marL="264160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Gleason</a:t>
                      </a:r>
                      <a:r>
                        <a:rPr lang="en-US" sz="7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</a:t>
                      </a:r>
                      <a:r>
                        <a:rPr lang="en-US" sz="7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8128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667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7493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345" marR="9652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272278"/>
                  </a:ext>
                </a:extLst>
              </a:tr>
              <a:tr h="157109">
                <a:tc>
                  <a:txBody>
                    <a:bodyPr/>
                    <a:lstStyle/>
                    <a:p>
                      <a:pPr marL="264160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Gleason</a:t>
                      </a:r>
                      <a:r>
                        <a:rPr lang="en-US" sz="7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</a:t>
                      </a:r>
                      <a:r>
                        <a:rPr lang="en-US" sz="7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7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7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7937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794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82.3-84.7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7175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9652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70.8-75.0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719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803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0B250E-3F38-F246-8455-79B8123882C8}"/>
              </a:ext>
            </a:extLst>
          </p:cNvPr>
          <p:cNvSpPr/>
          <p:nvPr/>
        </p:nvSpPr>
        <p:spPr>
          <a:xfrm rot="5400000">
            <a:off x="5703251" y="-5703252"/>
            <a:ext cx="785495" cy="1219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10212DAF-19CE-7C4F-872C-872599DE86B7}"/>
              </a:ext>
            </a:extLst>
          </p:cNvPr>
          <p:cNvSpPr txBox="1"/>
          <p:nvPr/>
        </p:nvSpPr>
        <p:spPr>
          <a:xfrm rot="16200000">
            <a:off x="5819455" y="-3941301"/>
            <a:ext cx="553085" cy="866809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PROSTATE CANCER STATISTICS BY PATIENT AND TUMOR CHARACTERISTICS</a:t>
            </a:r>
            <a:endParaRPr lang="en-US" sz="2000" dirty="0">
              <a:solidFill>
                <a:schemeClr val="bg1"/>
              </a:solidFill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3BF3C7-8D83-BB44-BAB7-6020255E77B1}"/>
              </a:ext>
            </a:extLst>
          </p:cNvPr>
          <p:cNvCxnSpPr/>
          <p:nvPr/>
        </p:nvCxnSpPr>
        <p:spPr>
          <a:xfrm>
            <a:off x="5023943" y="617569"/>
            <a:ext cx="1923393" cy="0"/>
          </a:xfrm>
          <a:prstGeom prst="line">
            <a:avLst/>
          </a:prstGeom>
          <a:ln w="60325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84">
            <a:extLst>
              <a:ext uri="{FF2B5EF4-FFF2-40B4-BE49-F238E27FC236}">
                <a16:creationId xmlns:a16="http://schemas.microsoft.com/office/drawing/2014/main" id="{27DBB45A-B4BD-F743-A019-1E9B499F12F9}"/>
              </a:ext>
            </a:extLst>
          </p:cNvPr>
          <p:cNvSpPr txBox="1"/>
          <p:nvPr/>
        </p:nvSpPr>
        <p:spPr>
          <a:xfrm>
            <a:off x="1674238" y="1232474"/>
            <a:ext cx="8843515" cy="52074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4300" marR="0" indent="-111760" algn="ctr">
              <a:spcBef>
                <a:spcPts val="515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8F1B1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Figure 4A: </a:t>
            </a:r>
            <a: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Relative Survival Curves for Invasive Prostate Cancer by Race/Ethnicity, </a:t>
            </a:r>
            <a:b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Los Angeles County, 2000-2017.</a:t>
            </a:r>
            <a:endParaRPr lang="en-US" sz="1400" b="1" dirty="0">
              <a:effectLst/>
              <a:latin typeface="Adobe Caslon Pro" panose="0205050205050A0204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9DD4-C9B8-9C46-A095-7E07549342FC}" type="slidenum">
              <a:rPr lang="en-US" smtClean="0"/>
              <a:t>18</a:t>
            </a:fld>
            <a:endParaRPr lang="en-US"/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AEA3368A-227B-4F90-A4A6-4D5FECC9198D}"/>
              </a:ext>
            </a:extLst>
          </p:cNvPr>
          <p:cNvSpPr txBox="1"/>
          <p:nvPr/>
        </p:nvSpPr>
        <p:spPr>
          <a:xfrm>
            <a:off x="1563881" y="6078848"/>
            <a:ext cx="8843515" cy="59439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Suggested Citation:</a:t>
            </a:r>
            <a:endParaRPr lang="en-US" sz="12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Hamilton AS, 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Hwang AE, Tsai KY, Huynh J, Liu L,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Cacciamani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G, Gill I,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Deapen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D. Cancer in Los Angeles County: Prostate Cancer Incidence, Mortality and Survival 2000-2017. Los Angeles Cancer Surveillance Program, Norris Comprehensive Cancer Center, University of Southern California, 2021.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1FD22E-A7B9-4640-87CE-F02368887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212" y="1833562"/>
            <a:ext cx="65055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6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0B250E-3F38-F246-8455-79B8123882C8}"/>
              </a:ext>
            </a:extLst>
          </p:cNvPr>
          <p:cNvSpPr/>
          <p:nvPr/>
        </p:nvSpPr>
        <p:spPr>
          <a:xfrm rot="5400000">
            <a:off x="5703251" y="-5703252"/>
            <a:ext cx="785495" cy="1219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10212DAF-19CE-7C4F-872C-872599DE86B7}"/>
              </a:ext>
            </a:extLst>
          </p:cNvPr>
          <p:cNvSpPr txBox="1"/>
          <p:nvPr/>
        </p:nvSpPr>
        <p:spPr>
          <a:xfrm rot="16200000">
            <a:off x="5819455" y="-3941301"/>
            <a:ext cx="553085" cy="866809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PROSTATE CANCER STATISTICS BY PATIENT AND TUMOR CHARACTERISTICS</a:t>
            </a:r>
            <a:endParaRPr lang="en-US" sz="2000" dirty="0">
              <a:solidFill>
                <a:schemeClr val="bg1"/>
              </a:solidFill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3BF3C7-8D83-BB44-BAB7-6020255E77B1}"/>
              </a:ext>
            </a:extLst>
          </p:cNvPr>
          <p:cNvCxnSpPr/>
          <p:nvPr/>
        </p:nvCxnSpPr>
        <p:spPr>
          <a:xfrm>
            <a:off x="5023943" y="617569"/>
            <a:ext cx="1923393" cy="0"/>
          </a:xfrm>
          <a:prstGeom prst="line">
            <a:avLst/>
          </a:prstGeom>
          <a:ln w="60325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84">
            <a:extLst>
              <a:ext uri="{FF2B5EF4-FFF2-40B4-BE49-F238E27FC236}">
                <a16:creationId xmlns:a16="http://schemas.microsoft.com/office/drawing/2014/main" id="{27DBB45A-B4BD-F743-A019-1E9B499F12F9}"/>
              </a:ext>
            </a:extLst>
          </p:cNvPr>
          <p:cNvSpPr txBox="1"/>
          <p:nvPr/>
        </p:nvSpPr>
        <p:spPr>
          <a:xfrm>
            <a:off x="1674238" y="1232474"/>
            <a:ext cx="8843515" cy="52074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4300" marR="0" indent="-111760" algn="ctr">
              <a:spcBef>
                <a:spcPts val="515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8F1B1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Figure 4B: </a:t>
            </a:r>
            <a: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Relative Survival Curves for Invasive Prostate Cancer by Socioeconomic Status, </a:t>
            </a:r>
            <a:b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Los Angeles County, 2000-2017.</a:t>
            </a:r>
            <a:endParaRPr lang="en-US" sz="1400" b="1" dirty="0">
              <a:effectLst/>
              <a:latin typeface="Adobe Caslon Pro" panose="0205050205050A0204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9DD4-C9B8-9C46-A095-7E07549342FC}" type="slidenum">
              <a:rPr lang="en-US" smtClean="0"/>
              <a:t>19</a:t>
            </a:fld>
            <a:endParaRPr lang="en-US"/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AEA3368A-227B-4F90-A4A6-4D5FECC9198D}"/>
              </a:ext>
            </a:extLst>
          </p:cNvPr>
          <p:cNvSpPr txBox="1"/>
          <p:nvPr/>
        </p:nvSpPr>
        <p:spPr>
          <a:xfrm>
            <a:off x="1563881" y="6078848"/>
            <a:ext cx="8843515" cy="59439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Suggested Citation:</a:t>
            </a:r>
            <a:endParaRPr lang="en-US" sz="12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Hamilton AS, 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Hwang AE, Tsai KY, Huynh J, Liu L,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Cacciamani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G, Gill I,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Deapen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D. Cancer in Los Angeles County: Prostate Cancer Incidence, Mortality and Survival 2000-2017. Los Angeles Cancer Surveillance Program, Norris Comprehensive Cancer Center, University of Southern California, 2021.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72FC33-7FD6-4CBC-89CD-C9D71E3DF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737" y="1976437"/>
            <a:ext cx="64865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32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0A33225-6FE1-B946-A87C-67E6277473F0}"/>
              </a:ext>
            </a:extLst>
          </p:cNvPr>
          <p:cNvSpPr/>
          <p:nvPr/>
        </p:nvSpPr>
        <p:spPr>
          <a:xfrm>
            <a:off x="3685189" y="5447019"/>
            <a:ext cx="4821621" cy="1020535"/>
          </a:xfrm>
          <a:prstGeom prst="rect">
            <a:avLst/>
          </a:prstGeom>
          <a:solidFill>
            <a:srgbClr val="981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C9ED39-3794-274F-A96C-165A3972587C}"/>
              </a:ext>
            </a:extLst>
          </p:cNvPr>
          <p:cNvSpPr/>
          <p:nvPr/>
        </p:nvSpPr>
        <p:spPr>
          <a:xfrm>
            <a:off x="196616" y="235467"/>
            <a:ext cx="11800703" cy="6408409"/>
          </a:xfrm>
          <a:prstGeom prst="rect">
            <a:avLst/>
          </a:prstGeom>
          <a:noFill/>
          <a:ln w="41275" cmpd="thinThick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A44E1E7F-E9A7-5946-B86D-509CBE491F51}"/>
              </a:ext>
            </a:extLst>
          </p:cNvPr>
          <p:cNvSpPr txBox="1"/>
          <p:nvPr/>
        </p:nvSpPr>
        <p:spPr>
          <a:xfrm>
            <a:off x="1326327" y="380132"/>
            <a:ext cx="10027473" cy="88306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500" dirty="0">
                <a:effectLst>
                  <a:outerShdw blurRad="60007" dist="310007" dir="7680000" sy="30000" kx="1300200" algn="ctr">
                    <a:srgbClr val="000000">
                      <a:alpha val="32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CANCER IN LOS ANGELES COUNTY: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97FA1258-7959-274C-AA8E-BA4812AEAED9}"/>
              </a:ext>
            </a:extLst>
          </p:cNvPr>
          <p:cNvSpPr txBox="1"/>
          <p:nvPr/>
        </p:nvSpPr>
        <p:spPr>
          <a:xfrm>
            <a:off x="4161598" y="1291236"/>
            <a:ext cx="3897630" cy="4306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Prostate Cancer 2000-2017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A60AD655-4AAB-D148-AF8A-FC078D462986}"/>
              </a:ext>
            </a:extLst>
          </p:cNvPr>
          <p:cNvSpPr txBox="1"/>
          <p:nvPr/>
        </p:nvSpPr>
        <p:spPr>
          <a:xfrm>
            <a:off x="3830319" y="1871421"/>
            <a:ext cx="4531360" cy="16256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 S. Hamilton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PhD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Amie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Eunah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Hwang, PhD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Kai-Ya Tsai, MSPH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Huynh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Lihua</a:t>
            </a:r>
            <a:r>
              <a:rPr lang="en-US" sz="12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Liu, PhD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Giovanni </a:t>
            </a:r>
            <a:r>
              <a:rPr lang="en-US" sz="1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Cacciamani</a:t>
            </a:r>
            <a:r>
              <a:rPr lang="en-US" sz="12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MD</a:t>
            </a:r>
          </a:p>
          <a:p>
            <a:pPr algn="ctr"/>
            <a:r>
              <a:rPr lang="en-US" sz="1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Inderbir</a:t>
            </a:r>
            <a:r>
              <a:rPr lang="en-US" sz="12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Gill, MD, </a:t>
            </a:r>
            <a:r>
              <a:rPr lang="en-US" sz="1200" dirty="0" err="1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M.Ch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Dennis </a:t>
            </a:r>
            <a:r>
              <a:rPr lang="en-US" sz="12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Deapen</a:t>
            </a:r>
            <a:r>
              <a:rPr lang="en-US" sz="12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DrPH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D8A00C23-DDB4-E948-8C52-1E8E3BB978A4}"/>
              </a:ext>
            </a:extLst>
          </p:cNvPr>
          <p:cNvSpPr txBox="1"/>
          <p:nvPr/>
        </p:nvSpPr>
        <p:spPr>
          <a:xfrm>
            <a:off x="3375247" y="3713033"/>
            <a:ext cx="5470334" cy="9753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Angeles Cancer Surveillance Program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USC/Norris Comprehensive Center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Keck School of Medicine of the University of Southern California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0">
            <a:extLst>
              <a:ext uri="{FF2B5EF4-FFF2-40B4-BE49-F238E27FC236}">
                <a16:creationId xmlns:a16="http://schemas.microsoft.com/office/drawing/2014/main" id="{60153652-E77A-6B49-AB1B-A11F244E2759}"/>
              </a:ext>
            </a:extLst>
          </p:cNvPr>
          <p:cNvSpPr txBox="1"/>
          <p:nvPr/>
        </p:nvSpPr>
        <p:spPr>
          <a:xfrm>
            <a:off x="2340043" y="4605435"/>
            <a:ext cx="7540741" cy="81354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Suggested Citation:</a:t>
            </a:r>
            <a:endParaRPr lang="en-US" sz="12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Hamilton AS, 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Hwang AE, Tsai KY, Huynh J, Liu L,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Cacciamani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G, Gill I,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Deapen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D. Cancer in Los Angeles County: Prostate Cancer Incidence, Mortality and Survival 2000-2017. Los Angeles Cancer Surveillance Program, Norris Comprehensive Cancer Center, University of Southern California, 2021.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1">
            <a:extLst>
              <a:ext uri="{FF2B5EF4-FFF2-40B4-BE49-F238E27FC236}">
                <a16:creationId xmlns:a16="http://schemas.microsoft.com/office/drawing/2014/main" id="{B53AA19D-E7FC-BE41-8BF5-78D9EBD25080}"/>
              </a:ext>
            </a:extLst>
          </p:cNvPr>
          <p:cNvSpPr txBox="1"/>
          <p:nvPr/>
        </p:nvSpPr>
        <p:spPr>
          <a:xfrm>
            <a:off x="2905760" y="5596554"/>
            <a:ext cx="6380480" cy="9753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Copyright© 2021 by the University of Southern California.</a:t>
            </a:r>
            <a:endParaRPr lang="en-US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rights reserved.</a:t>
            </a:r>
            <a:endParaRPr lang="en-US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document, or parts thereof, may be reproduced in any form with citation.</a:t>
            </a:r>
            <a:endParaRPr lang="en-US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762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0B250E-3F38-F246-8455-79B8123882C8}"/>
              </a:ext>
            </a:extLst>
          </p:cNvPr>
          <p:cNvSpPr/>
          <p:nvPr/>
        </p:nvSpPr>
        <p:spPr>
          <a:xfrm rot="5400000">
            <a:off x="5703251" y="-5703252"/>
            <a:ext cx="785495" cy="1219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10212DAF-19CE-7C4F-872C-872599DE86B7}"/>
              </a:ext>
            </a:extLst>
          </p:cNvPr>
          <p:cNvSpPr txBox="1"/>
          <p:nvPr/>
        </p:nvSpPr>
        <p:spPr>
          <a:xfrm rot="16200000">
            <a:off x="5819455" y="-3941301"/>
            <a:ext cx="553085" cy="866809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PROSTATE CANCER STATISTICS BY PATIENT AND TUMOR CHARACTERISTICS</a:t>
            </a:r>
            <a:endParaRPr lang="en-US" sz="2000" dirty="0">
              <a:solidFill>
                <a:schemeClr val="bg1"/>
              </a:solidFill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3BF3C7-8D83-BB44-BAB7-6020255E77B1}"/>
              </a:ext>
            </a:extLst>
          </p:cNvPr>
          <p:cNvCxnSpPr/>
          <p:nvPr/>
        </p:nvCxnSpPr>
        <p:spPr>
          <a:xfrm>
            <a:off x="5023943" y="617569"/>
            <a:ext cx="1923393" cy="0"/>
          </a:xfrm>
          <a:prstGeom prst="line">
            <a:avLst/>
          </a:prstGeom>
          <a:ln w="60325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9DD4-C9B8-9C46-A095-7E07549342FC}" type="slidenum">
              <a:rPr lang="en-US" smtClean="0"/>
              <a:t>20</a:t>
            </a:fld>
            <a:endParaRPr lang="en-US"/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9975DC05-880D-4E5E-AA0E-CE8AB2EC0ED3}"/>
              </a:ext>
            </a:extLst>
          </p:cNvPr>
          <p:cNvSpPr txBox="1"/>
          <p:nvPr/>
        </p:nvSpPr>
        <p:spPr>
          <a:xfrm>
            <a:off x="-2" y="5496273"/>
            <a:ext cx="3204841" cy="59439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Suggested Citation:</a:t>
            </a:r>
            <a:endParaRPr lang="en-US" sz="12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Hamilton AS, 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Hwang AE, Tsai KY, Huynh J, Liu L,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Cacciamani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G, Gill I,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Deapen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D. Cancer in Los Angeles County: Prostate Cancer Incidence, Mortality and Survival 2000-2017. Los Angeles Cancer Surveillance Program, Norris Comprehensive Cancer Center, University of Southern California, 2021.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84">
            <a:extLst>
              <a:ext uri="{FF2B5EF4-FFF2-40B4-BE49-F238E27FC236}">
                <a16:creationId xmlns:a16="http://schemas.microsoft.com/office/drawing/2014/main" id="{A5B4A550-6AAB-45A0-B8A0-1C26E2F56E57}"/>
              </a:ext>
            </a:extLst>
          </p:cNvPr>
          <p:cNvSpPr txBox="1"/>
          <p:nvPr/>
        </p:nvSpPr>
        <p:spPr>
          <a:xfrm>
            <a:off x="1764701" y="767333"/>
            <a:ext cx="8668099" cy="52074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4300" marR="0" indent="-111760" algn="ctr">
              <a:spcBef>
                <a:spcPts val="515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8F1B1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Table 5. </a:t>
            </a:r>
            <a: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Hazard Ratios for the Associations between Death and Age, Race/Ethnicity, Socioeconomic Status and Disease Stage among Invasive Prostate Cancer Patients, Los Angeles County, 2000-2017.</a:t>
            </a:r>
            <a:endParaRPr lang="en-US" sz="1400" b="1" dirty="0">
              <a:effectLst/>
              <a:latin typeface="Adobe Caslon Pro" panose="0205050205050A0204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F8CC8BBC-181B-4FAB-90F8-DBC23C68BE3F}"/>
              </a:ext>
            </a:extLst>
          </p:cNvPr>
          <p:cNvSpPr txBox="1"/>
          <p:nvPr/>
        </p:nvSpPr>
        <p:spPr>
          <a:xfrm>
            <a:off x="8987163" y="5496273"/>
            <a:ext cx="3097294" cy="113084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*Hazard ratios (HR) obtained from multivariate Cox regression models adjusting for all variables listed. HR: Hazard Ratio</a:t>
            </a:r>
          </a:p>
          <a:p>
            <a:pPr>
              <a:lnSpc>
                <a:spcPct val="115000"/>
              </a:lnSpc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CI: Confidence Interval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F8BC495-DE1D-4DBD-8BD6-10F825CE3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926890"/>
              </p:ext>
            </p:extLst>
          </p:nvPr>
        </p:nvGraphicFramePr>
        <p:xfrm>
          <a:off x="3538063" y="1185847"/>
          <a:ext cx="4647149" cy="558863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39926">
                  <a:extLst>
                    <a:ext uri="{9D8B030D-6E8A-4147-A177-3AD203B41FA5}">
                      <a16:colId xmlns:a16="http://schemas.microsoft.com/office/drawing/2014/main" val="3236475313"/>
                    </a:ext>
                  </a:extLst>
                </a:gridCol>
                <a:gridCol w="407334">
                  <a:extLst>
                    <a:ext uri="{9D8B030D-6E8A-4147-A177-3AD203B41FA5}">
                      <a16:colId xmlns:a16="http://schemas.microsoft.com/office/drawing/2014/main" val="1354722669"/>
                    </a:ext>
                  </a:extLst>
                </a:gridCol>
                <a:gridCol w="754602">
                  <a:extLst>
                    <a:ext uri="{9D8B030D-6E8A-4147-A177-3AD203B41FA5}">
                      <a16:colId xmlns:a16="http://schemas.microsoft.com/office/drawing/2014/main" val="4089029825"/>
                    </a:ext>
                  </a:extLst>
                </a:gridCol>
                <a:gridCol w="541538">
                  <a:extLst>
                    <a:ext uri="{9D8B030D-6E8A-4147-A177-3AD203B41FA5}">
                      <a16:colId xmlns:a16="http://schemas.microsoft.com/office/drawing/2014/main" val="2019908665"/>
                    </a:ext>
                  </a:extLst>
                </a:gridCol>
                <a:gridCol w="703749">
                  <a:extLst>
                    <a:ext uri="{9D8B030D-6E8A-4147-A177-3AD203B41FA5}">
                      <a16:colId xmlns:a16="http://schemas.microsoft.com/office/drawing/2014/main" val="332084055"/>
                    </a:ext>
                  </a:extLst>
                </a:gridCol>
              </a:tblGrid>
              <a:tr h="114604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635" marR="0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Univariable</a:t>
                      </a:r>
                      <a:r>
                        <a:rPr lang="en-US" sz="700" b="1" spc="-1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3660" marR="0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Multivariable</a:t>
                      </a:r>
                      <a:r>
                        <a:rPr lang="en-US" sz="700" b="1" spc="-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Model*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499628"/>
                  </a:ext>
                </a:extLst>
              </a:tr>
              <a:tr h="1146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2875" marR="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8128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  <a:r>
                        <a:rPr lang="en-US" sz="700" b="1" spc="-1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47625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127635" marR="118745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  <a:r>
                        <a:rPr lang="en-US" sz="700" b="1" spc="-1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109441"/>
                  </a:ext>
                </a:extLst>
              </a:tr>
              <a:tr h="114604">
                <a:tc>
                  <a:txBody>
                    <a:bodyPr/>
                    <a:lstStyle/>
                    <a:p>
                      <a:pPr marL="67945" marR="0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  <a:r>
                        <a:rPr lang="en-US" sz="700" b="1" spc="-2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(years)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331845"/>
                  </a:ext>
                </a:extLst>
              </a:tr>
              <a:tr h="114604">
                <a:tc>
                  <a:txBody>
                    <a:bodyPr/>
                    <a:lstStyle/>
                    <a:p>
                      <a:pPr marL="258445" marR="0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0-49</a:t>
                      </a:r>
                      <a:r>
                        <a:rPr lang="en-US" sz="700" spc="-2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(Reference)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3980" algn="r">
                        <a:lnSpc>
                          <a:spcPts val="132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47625" algn="ctr">
                        <a:lnSpc>
                          <a:spcPts val="132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002922"/>
                  </a:ext>
                </a:extLst>
              </a:tr>
              <a:tr h="114604">
                <a:tc>
                  <a:txBody>
                    <a:bodyPr/>
                    <a:lstStyle/>
                    <a:p>
                      <a:pPr marL="258445" marR="0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50-59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250" algn="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81915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1.43-1.84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515" marR="4699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11938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1.39-1.98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625193"/>
                  </a:ext>
                </a:extLst>
              </a:tr>
              <a:tr h="114604">
                <a:tc>
                  <a:txBody>
                    <a:bodyPr/>
                    <a:lstStyle/>
                    <a:p>
                      <a:pPr marL="258445" marR="0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60-64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250" algn="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81915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2.13-2.73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515" marR="4699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118745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2.04-2.9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549037"/>
                  </a:ext>
                </a:extLst>
              </a:tr>
              <a:tr h="113398">
                <a:tc>
                  <a:txBody>
                    <a:bodyPr/>
                    <a:lstStyle/>
                    <a:p>
                      <a:pPr marL="258445" marR="0">
                        <a:lnSpc>
                          <a:spcPts val="128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65-69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250" algn="r">
                        <a:lnSpc>
                          <a:spcPts val="128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81915" algn="ctr">
                        <a:lnSpc>
                          <a:spcPts val="128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2.95-3.77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515" marR="46990" algn="ctr">
                        <a:lnSpc>
                          <a:spcPts val="128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119380" algn="ctr">
                        <a:lnSpc>
                          <a:spcPts val="128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2.71-3.83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623256"/>
                  </a:ext>
                </a:extLst>
              </a:tr>
              <a:tr h="114604">
                <a:tc>
                  <a:txBody>
                    <a:bodyPr/>
                    <a:lstStyle/>
                    <a:p>
                      <a:pPr marL="258445" marR="0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70-74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250" algn="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81915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4.53-5.78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515" marR="46990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119380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4.15-5.87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642863"/>
                  </a:ext>
                </a:extLst>
              </a:tr>
              <a:tr h="114604">
                <a:tc>
                  <a:txBody>
                    <a:bodyPr/>
                    <a:lstStyle/>
                    <a:p>
                      <a:pPr marL="258445" marR="0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0325" algn="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11.74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83820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10.41-13.24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515" marR="47625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10.36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119380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8.73-12.31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98252"/>
                  </a:ext>
                </a:extLst>
              </a:tr>
              <a:tr h="114604">
                <a:tc>
                  <a:txBody>
                    <a:bodyPr/>
                    <a:lstStyle/>
                    <a:p>
                      <a:pPr marL="67945" marR="0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Race/Ethnicity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378564"/>
                  </a:ext>
                </a:extLst>
              </a:tr>
              <a:tr h="114604">
                <a:tc>
                  <a:txBody>
                    <a:bodyPr/>
                    <a:lstStyle/>
                    <a:p>
                      <a:pPr marL="258445" marR="0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Non-Hispanic</a:t>
                      </a:r>
                      <a:r>
                        <a:rPr lang="en-US" sz="700" spc="-2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  <a:r>
                        <a:rPr lang="en-US" sz="7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(Reference)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3980" algn="r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47625" algn="ctr">
                        <a:lnSpc>
                          <a:spcPts val="124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370874"/>
                  </a:ext>
                </a:extLst>
              </a:tr>
              <a:tr h="114604">
                <a:tc>
                  <a:txBody>
                    <a:bodyPr/>
                    <a:lstStyle/>
                    <a:p>
                      <a:pPr marL="258445" marR="0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Non-Hispanic</a:t>
                      </a:r>
                      <a:r>
                        <a:rPr lang="en-US" sz="700" spc="-2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250" algn="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82550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1.08-1.15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515" marR="46990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119380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1.11-1.22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6777722"/>
                  </a:ext>
                </a:extLst>
              </a:tr>
              <a:tr h="114604">
                <a:tc>
                  <a:txBody>
                    <a:bodyPr/>
                    <a:lstStyle/>
                    <a:p>
                      <a:pPr marL="258445" marR="0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250" algn="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82550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0.88-0.94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515" marR="46990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118110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0.70-.77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176373"/>
                  </a:ext>
                </a:extLst>
              </a:tr>
              <a:tr h="114604">
                <a:tc>
                  <a:txBody>
                    <a:bodyPr/>
                    <a:lstStyle/>
                    <a:p>
                      <a:pPr marL="258445" marR="0">
                        <a:lnSpc>
                          <a:spcPts val="124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Asian/Pacific</a:t>
                      </a:r>
                      <a:r>
                        <a:rPr lang="en-US" sz="700" spc="-2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Islander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250" algn="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81915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0.89-0.96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515" marR="4699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118745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0.66-0.75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659487"/>
                  </a:ext>
                </a:extLst>
              </a:tr>
              <a:tr h="114604">
                <a:tc>
                  <a:txBody>
                    <a:bodyPr/>
                    <a:lstStyle/>
                    <a:p>
                      <a:pPr marL="67945" marR="0">
                        <a:lnSpc>
                          <a:spcPts val="124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</a:t>
                      </a:r>
                      <a:r>
                        <a:rPr lang="en-US" sz="700" b="1" i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Pacific</a:t>
                      </a:r>
                      <a:r>
                        <a:rPr lang="en-US" sz="700" b="1" spc="-3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Islander</a:t>
                      </a:r>
                      <a:r>
                        <a:rPr lang="en-US" sz="700" b="1" spc="-2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Ethnicity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097922"/>
                  </a:ext>
                </a:extLst>
              </a:tr>
              <a:tr h="114604">
                <a:tc>
                  <a:txBody>
                    <a:bodyPr/>
                    <a:lstStyle/>
                    <a:p>
                      <a:pPr marL="258445" marR="0">
                        <a:lnSpc>
                          <a:spcPts val="124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Chinese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250" algn="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8255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0.88-1.02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515" marR="4699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11938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0.56-0.69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51306"/>
                  </a:ext>
                </a:extLst>
              </a:tr>
              <a:tr h="114604">
                <a:tc>
                  <a:txBody>
                    <a:bodyPr/>
                    <a:lstStyle/>
                    <a:p>
                      <a:pPr marL="258445" marR="0">
                        <a:lnSpc>
                          <a:spcPts val="124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Japanese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250" algn="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8255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0.89-1.06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515" marR="4699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11938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0.54-0.71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389929"/>
                  </a:ext>
                </a:extLst>
              </a:tr>
              <a:tr h="114604">
                <a:tc>
                  <a:txBody>
                    <a:bodyPr/>
                    <a:lstStyle/>
                    <a:p>
                      <a:pPr marL="258445" marR="0">
                        <a:lnSpc>
                          <a:spcPts val="124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Filipino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250" algn="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8255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0.86-0.98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515" marR="4699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11938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0.74-0.89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534203"/>
                  </a:ext>
                </a:extLst>
              </a:tr>
              <a:tr h="113398">
                <a:tc>
                  <a:txBody>
                    <a:bodyPr/>
                    <a:lstStyle/>
                    <a:p>
                      <a:pPr marL="258445" marR="0">
                        <a:lnSpc>
                          <a:spcPts val="1245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Korean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250" algn="r">
                        <a:lnSpc>
                          <a:spcPts val="128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82550" algn="ctr">
                        <a:lnSpc>
                          <a:spcPts val="128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0.87-1.11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515" marR="46990" algn="ctr">
                        <a:lnSpc>
                          <a:spcPts val="128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119380" algn="ctr">
                        <a:lnSpc>
                          <a:spcPts val="128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0.54-0.75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105265"/>
                  </a:ext>
                </a:extLst>
              </a:tr>
              <a:tr h="114604">
                <a:tc>
                  <a:txBody>
                    <a:bodyPr/>
                    <a:lstStyle/>
                    <a:p>
                      <a:pPr marL="258445" marR="0">
                        <a:lnSpc>
                          <a:spcPts val="124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Vietnamese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250" algn="r">
                        <a:lnSpc>
                          <a:spcPts val="12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82550" algn="ctr">
                        <a:lnSpc>
                          <a:spcPts val="12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0.68-0.99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515" marR="46990" algn="ctr">
                        <a:lnSpc>
                          <a:spcPts val="12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119380" algn="ctr">
                        <a:lnSpc>
                          <a:spcPts val="12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0.55-0.91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7461861"/>
                  </a:ext>
                </a:extLst>
              </a:tr>
              <a:tr h="114604">
                <a:tc>
                  <a:txBody>
                    <a:bodyPr/>
                    <a:lstStyle/>
                    <a:p>
                      <a:pPr marL="258445" marR="0">
                        <a:lnSpc>
                          <a:spcPts val="124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</a:t>
                      </a:r>
                      <a:r>
                        <a:rPr lang="en-US" sz="7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250" algn="r">
                        <a:lnSpc>
                          <a:spcPts val="12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82550" algn="ctr">
                        <a:lnSpc>
                          <a:spcPts val="12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0.52-0.77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515" marR="46990" algn="ctr">
                        <a:lnSpc>
                          <a:spcPts val="12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119380" algn="ctr">
                        <a:lnSpc>
                          <a:spcPts val="12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0.65-1.07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401950"/>
                  </a:ext>
                </a:extLst>
              </a:tr>
              <a:tr h="114604">
                <a:tc>
                  <a:txBody>
                    <a:bodyPr/>
                    <a:lstStyle/>
                    <a:p>
                      <a:pPr marL="258445" marR="0">
                        <a:lnSpc>
                          <a:spcPts val="124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Thai/Hmong/Cambodian/Laotian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250" algn="r">
                        <a:lnSpc>
                          <a:spcPts val="12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82550" algn="ctr">
                        <a:lnSpc>
                          <a:spcPts val="12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0.62-1.09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515" marR="46990" algn="ctr">
                        <a:lnSpc>
                          <a:spcPts val="12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119380" algn="ctr">
                        <a:lnSpc>
                          <a:spcPts val="12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0.54-1.20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629483"/>
                  </a:ext>
                </a:extLst>
              </a:tr>
              <a:tr h="114604">
                <a:tc>
                  <a:txBody>
                    <a:bodyPr/>
                    <a:lstStyle/>
                    <a:p>
                      <a:pPr marL="258445" marR="0">
                        <a:lnSpc>
                          <a:spcPts val="124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Hawaiian/Samoan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250" algn="r">
                        <a:lnSpc>
                          <a:spcPts val="12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82550" algn="ctr">
                        <a:lnSpc>
                          <a:spcPts val="12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1.14-1.82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515" marR="46990" algn="ctr">
                        <a:lnSpc>
                          <a:spcPts val="12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119380" algn="ctr">
                        <a:lnSpc>
                          <a:spcPts val="12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0.77-1.48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664751"/>
                  </a:ext>
                </a:extLst>
              </a:tr>
              <a:tr h="114604">
                <a:tc>
                  <a:txBody>
                    <a:bodyPr/>
                    <a:lstStyle/>
                    <a:p>
                      <a:pPr marL="67945" marR="0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Socioeconomic</a:t>
                      </a:r>
                      <a:r>
                        <a:rPr lang="en-US" sz="700" b="1" spc="-2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17643"/>
                  </a:ext>
                </a:extLst>
              </a:tr>
              <a:tr h="114604">
                <a:tc>
                  <a:txBody>
                    <a:bodyPr/>
                    <a:lstStyle/>
                    <a:p>
                      <a:pPr marL="258445" marR="0">
                        <a:lnSpc>
                          <a:spcPts val="124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en-US" sz="700" spc="-2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(Reference)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3980" algn="r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47625" algn="ctr">
                        <a:lnSpc>
                          <a:spcPts val="129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420123"/>
                  </a:ext>
                </a:extLst>
              </a:tr>
              <a:tr h="114604">
                <a:tc>
                  <a:txBody>
                    <a:bodyPr/>
                    <a:lstStyle/>
                    <a:p>
                      <a:pPr marL="258445" marR="0">
                        <a:lnSpc>
                          <a:spcPts val="124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Mid-High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250" algn="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8255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1.14-1.23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515" marR="4699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11938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1.20-1.33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299510"/>
                  </a:ext>
                </a:extLst>
              </a:tr>
              <a:tr h="114604">
                <a:tc>
                  <a:txBody>
                    <a:bodyPr/>
                    <a:lstStyle/>
                    <a:p>
                      <a:pPr marL="258445" marR="0">
                        <a:lnSpc>
                          <a:spcPts val="124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Middle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250" algn="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8255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1.30-1.40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515" marR="4699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11938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1.36-1.50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178730"/>
                  </a:ext>
                </a:extLst>
              </a:tr>
              <a:tr h="114604">
                <a:tc>
                  <a:txBody>
                    <a:bodyPr/>
                    <a:lstStyle/>
                    <a:p>
                      <a:pPr marL="258445" marR="0">
                        <a:lnSpc>
                          <a:spcPts val="124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Mid-Low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250" algn="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8255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1.37-1.46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515" marR="4699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11938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1.47-1.63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332926"/>
                  </a:ext>
                </a:extLst>
              </a:tr>
              <a:tr h="114604">
                <a:tc>
                  <a:txBody>
                    <a:bodyPr/>
                    <a:lstStyle/>
                    <a:p>
                      <a:pPr marL="258445" marR="0">
                        <a:lnSpc>
                          <a:spcPts val="124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250" algn="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8255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1.50-1.61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515" marR="4699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11938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1.53-1.71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316947"/>
                  </a:ext>
                </a:extLst>
              </a:tr>
              <a:tr h="114604">
                <a:tc>
                  <a:txBody>
                    <a:bodyPr/>
                    <a:lstStyle/>
                    <a:p>
                      <a:pPr marL="67945" marR="0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700" b="1" spc="-3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607111"/>
                  </a:ext>
                </a:extLst>
              </a:tr>
              <a:tr h="113398">
                <a:tc>
                  <a:txBody>
                    <a:bodyPr/>
                    <a:lstStyle/>
                    <a:p>
                      <a:pPr marL="258445" marR="0">
                        <a:lnSpc>
                          <a:spcPts val="128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Localized</a:t>
                      </a:r>
                      <a:r>
                        <a:rPr lang="en-US" sz="700" spc="-2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(Reference)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3980" algn="r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47625" algn="ctr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503613"/>
                  </a:ext>
                </a:extLst>
              </a:tr>
              <a:tr h="114604">
                <a:tc>
                  <a:txBody>
                    <a:bodyPr/>
                    <a:lstStyle/>
                    <a:p>
                      <a:pPr marL="258445" marR="0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250" algn="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81915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0.76-0.82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515" marR="46990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119380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0.79-0.88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065713"/>
                  </a:ext>
                </a:extLst>
              </a:tr>
              <a:tr h="114604">
                <a:tc>
                  <a:txBody>
                    <a:bodyPr/>
                    <a:lstStyle/>
                    <a:p>
                      <a:pPr marL="258445" marR="0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Distant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250" algn="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8.73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82550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8.43-9.04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515" marR="46990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119380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4.62-5.18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916892"/>
                  </a:ext>
                </a:extLst>
              </a:tr>
              <a:tr h="114604">
                <a:tc>
                  <a:txBody>
                    <a:bodyPr/>
                    <a:lstStyle/>
                    <a:p>
                      <a:pPr marL="258445" marR="0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Unknown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250" algn="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82550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2.61-2.80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515" marR="46990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119380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1.66-1.85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037499"/>
                  </a:ext>
                </a:extLst>
              </a:tr>
              <a:tr h="114604">
                <a:tc>
                  <a:txBody>
                    <a:bodyPr/>
                    <a:lstStyle/>
                    <a:p>
                      <a:pPr marL="67945" marR="0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Gleason</a:t>
                      </a:r>
                      <a:r>
                        <a:rPr lang="en-US" sz="700" b="1" spc="-2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</a:t>
                      </a:r>
                      <a:r>
                        <a:rPr lang="en-US" sz="700" b="1" spc="-2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(Year</a:t>
                      </a:r>
                      <a:r>
                        <a:rPr lang="en-US" sz="700" b="1" spc="-1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US" sz="700" b="1" spc="-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Diagnosis</a:t>
                      </a:r>
                      <a:r>
                        <a:rPr lang="en-US" sz="700" b="1" spc="-1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2004-</a:t>
                      </a:r>
                      <a:r>
                        <a:rPr lang="en-US" sz="700" b="1" spc="-2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544177"/>
                  </a:ext>
                </a:extLst>
              </a:tr>
              <a:tr h="114604">
                <a:tc>
                  <a:txBody>
                    <a:bodyPr/>
                    <a:lstStyle/>
                    <a:p>
                      <a:pPr marL="258445" marR="0">
                        <a:lnSpc>
                          <a:spcPts val="124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Gleason</a:t>
                      </a:r>
                      <a:r>
                        <a:rPr lang="en-US" sz="7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</a:t>
                      </a:r>
                      <a:r>
                        <a:rPr lang="en-US" sz="7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7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7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3980" algn="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4762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358349"/>
                  </a:ext>
                </a:extLst>
              </a:tr>
              <a:tr h="114604">
                <a:tc>
                  <a:txBody>
                    <a:bodyPr/>
                    <a:lstStyle/>
                    <a:p>
                      <a:pPr marL="258445" marR="0">
                        <a:lnSpc>
                          <a:spcPts val="124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Gleason</a:t>
                      </a:r>
                      <a:r>
                        <a:rPr lang="en-US" sz="7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</a:t>
                      </a:r>
                      <a:r>
                        <a:rPr lang="en-US" sz="7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250" algn="r">
                        <a:lnSpc>
                          <a:spcPts val="12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82550" algn="ctr">
                        <a:lnSpc>
                          <a:spcPts val="12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1.19-1.28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515" marR="46990" algn="ctr">
                        <a:lnSpc>
                          <a:spcPts val="12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119380" algn="ctr">
                        <a:lnSpc>
                          <a:spcPts val="12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1.13-1.22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947652"/>
                  </a:ext>
                </a:extLst>
              </a:tr>
              <a:tr h="114604">
                <a:tc>
                  <a:txBody>
                    <a:bodyPr/>
                    <a:lstStyle/>
                    <a:p>
                      <a:pPr marL="258445" marR="0">
                        <a:lnSpc>
                          <a:spcPts val="124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Gleason</a:t>
                      </a:r>
                      <a:r>
                        <a:rPr lang="en-US" sz="7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</a:t>
                      </a:r>
                      <a:r>
                        <a:rPr lang="en-US" sz="7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7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7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250" algn="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 marR="8255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3.21-3.47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515" marR="4699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11938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2.04-2.23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57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810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A3AF02-317A-8D40-BFC1-D23AEE46F174}"/>
              </a:ext>
            </a:extLst>
          </p:cNvPr>
          <p:cNvSpPr/>
          <p:nvPr/>
        </p:nvSpPr>
        <p:spPr>
          <a:xfrm rot="5400000">
            <a:off x="5703252" y="-5703252"/>
            <a:ext cx="785495" cy="1219200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Text Box 29">
            <a:extLst>
              <a:ext uri="{FF2B5EF4-FFF2-40B4-BE49-F238E27FC236}">
                <a16:creationId xmlns:a16="http://schemas.microsoft.com/office/drawing/2014/main" id="{E006E0D2-E2F0-E04E-AC5C-60FC95441570}"/>
              </a:ext>
            </a:extLst>
          </p:cNvPr>
          <p:cNvSpPr txBox="1"/>
          <p:nvPr/>
        </p:nvSpPr>
        <p:spPr>
          <a:xfrm rot="16200000">
            <a:off x="5819457" y="-3941301"/>
            <a:ext cx="553085" cy="866809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SUMMARY OF PROSTATE CANCER RISK FACTORS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54B49D-794C-8B4F-AB9E-48A3BF185685}"/>
              </a:ext>
            </a:extLst>
          </p:cNvPr>
          <p:cNvCxnSpPr/>
          <p:nvPr/>
        </p:nvCxnSpPr>
        <p:spPr>
          <a:xfrm>
            <a:off x="5023945" y="617569"/>
            <a:ext cx="1923393" cy="0"/>
          </a:xfrm>
          <a:prstGeom prst="line">
            <a:avLst/>
          </a:prstGeom>
          <a:ln w="60325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355">
            <a:extLst>
              <a:ext uri="{FF2B5EF4-FFF2-40B4-BE49-F238E27FC236}">
                <a16:creationId xmlns:a16="http://schemas.microsoft.com/office/drawing/2014/main" id="{93F06DAD-49C7-4C49-9C0E-FE72DD1DB317}"/>
              </a:ext>
            </a:extLst>
          </p:cNvPr>
          <p:cNvSpPr txBox="1"/>
          <p:nvPr/>
        </p:nvSpPr>
        <p:spPr>
          <a:xfrm>
            <a:off x="710017" y="970562"/>
            <a:ext cx="2677760" cy="2237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i="1" dirty="0">
                <a:solidFill>
                  <a:srgbClr val="981A1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Modifiable Risk Factors </a:t>
            </a:r>
            <a:endParaRPr lang="en-US" sz="1200" dirty="0">
              <a:solidFill>
                <a:srgbClr val="981A1D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1.png" descr="A picture containing drawing  Description automatically generated">
            <a:extLst>
              <a:ext uri="{FF2B5EF4-FFF2-40B4-BE49-F238E27FC236}">
                <a16:creationId xmlns:a16="http://schemas.microsoft.com/office/drawing/2014/main" id="{9F278762-82D5-BF45-9B5C-19F40B2FC8A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2410" y="1527044"/>
            <a:ext cx="335915" cy="643255"/>
          </a:xfrm>
          <a:prstGeom prst="rect">
            <a:avLst/>
          </a:prstGeom>
        </p:spPr>
      </p:pic>
      <p:pic>
        <p:nvPicPr>
          <p:cNvPr id="17" name="image4.png" descr="A picture containing drawing  Description automatically generated">
            <a:extLst>
              <a:ext uri="{FF2B5EF4-FFF2-40B4-BE49-F238E27FC236}">
                <a16:creationId xmlns:a16="http://schemas.microsoft.com/office/drawing/2014/main" id="{F8270AC2-4B1E-5A48-BD57-6C50B2D6C1F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1595" y="3431521"/>
            <a:ext cx="528320" cy="411480"/>
          </a:xfrm>
          <a:prstGeom prst="rect">
            <a:avLst/>
          </a:prstGeom>
        </p:spPr>
      </p:pic>
      <p:pic>
        <p:nvPicPr>
          <p:cNvPr id="19" name="image2.png" descr="A picture containing ball, clock, table  Description automatically generated">
            <a:extLst>
              <a:ext uri="{FF2B5EF4-FFF2-40B4-BE49-F238E27FC236}">
                <a16:creationId xmlns:a16="http://schemas.microsoft.com/office/drawing/2014/main" id="{4AF94941-DF9A-6147-A2B0-A3133EC102C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6370" y="2658307"/>
            <a:ext cx="423545" cy="553720"/>
          </a:xfrm>
          <a:prstGeom prst="rect">
            <a:avLst/>
          </a:prstGeom>
        </p:spPr>
      </p:pic>
      <p:sp>
        <p:nvSpPr>
          <p:cNvPr id="20" name="Rectangle: Rounded Corners 20">
            <a:extLst>
              <a:ext uri="{FF2B5EF4-FFF2-40B4-BE49-F238E27FC236}">
                <a16:creationId xmlns:a16="http://schemas.microsoft.com/office/drawing/2014/main" id="{EA9E37AE-3EC8-7E4D-B6C5-8D81BE28C606}"/>
              </a:ext>
            </a:extLst>
          </p:cNvPr>
          <p:cNvSpPr/>
          <p:nvPr/>
        </p:nvSpPr>
        <p:spPr>
          <a:xfrm>
            <a:off x="1040104" y="1721646"/>
            <a:ext cx="10169485" cy="6432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>
              <a:spcBef>
                <a:spcPts val="5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Obesity may be a factor related to later diagnosis due to its association with lower PSA levels, which may delay recommendation for a prostate biopsy, which in turn may result in poorer outcomes.</a:t>
            </a:r>
            <a:r>
              <a: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1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 Multiple studies have linked obesity to increased risk.</a:t>
            </a:r>
            <a:r>
              <a: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2,3,4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 Obese individuals are at 40% increased risk compared to a person of normal weight.</a:t>
            </a:r>
            <a:r>
              <a: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5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 It is estimated that a quarter of the population in Los Angeles and nearly 40% of all adults in the US are obese.</a:t>
            </a:r>
            <a:r>
              <a: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6</a:t>
            </a:r>
            <a:endParaRPr lang="en-US" sz="1100" baseline="30000" dirty="0">
              <a:solidFill>
                <a:schemeClr val="tx1"/>
              </a:solidFill>
              <a:effectLst/>
              <a:latin typeface="Book Antiqua" panose="02040602050305030304" pitchFamily="18" charset="0"/>
              <a:ea typeface="Book Antiqua" panose="02040602050305030304" pitchFamily="18" charset="0"/>
              <a:cs typeface="Book Antiqua" panose="02040602050305030304" pitchFamily="18" charset="0"/>
            </a:endParaRPr>
          </a:p>
        </p:txBody>
      </p:sp>
      <p:sp>
        <p:nvSpPr>
          <p:cNvPr id="21" name="Text Box 355">
            <a:extLst>
              <a:ext uri="{FF2B5EF4-FFF2-40B4-BE49-F238E27FC236}">
                <a16:creationId xmlns:a16="http://schemas.microsoft.com/office/drawing/2014/main" id="{BF196262-8ED4-524F-BAF6-9DC7726DA516}"/>
              </a:ext>
            </a:extLst>
          </p:cNvPr>
          <p:cNvSpPr txBox="1"/>
          <p:nvPr/>
        </p:nvSpPr>
        <p:spPr>
          <a:xfrm>
            <a:off x="1418746" y="1427635"/>
            <a:ext cx="1556098" cy="26606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ea typeface="Open Sans" panose="020B0606030504020204" pitchFamily="34" charset="0"/>
                <a:cs typeface="Arial" panose="020B0604020202020204" pitchFamily="34" charset="0"/>
              </a:rPr>
              <a:t>EXCESS WEIGHT </a:t>
            </a:r>
            <a:endParaRPr lang="en-US" sz="1050" b="1" dirty="0">
              <a:effectLst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0">
            <a:extLst>
              <a:ext uri="{FF2B5EF4-FFF2-40B4-BE49-F238E27FC236}">
                <a16:creationId xmlns:a16="http://schemas.microsoft.com/office/drawing/2014/main" id="{5874EAF8-B4DF-684D-B731-4C6B68AA4CAD}"/>
              </a:ext>
            </a:extLst>
          </p:cNvPr>
          <p:cNvSpPr/>
          <p:nvPr/>
        </p:nvSpPr>
        <p:spPr>
          <a:xfrm>
            <a:off x="1380417" y="2580000"/>
            <a:ext cx="9547995" cy="6432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Based on the Health Professionals Follow-Up Survey, higher physical activity was associated with better overall and prostate cancer specific survival.</a:t>
            </a:r>
            <a:r>
              <a:rPr lang="en-US" sz="1200" baseline="30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3" name="Text Box 355">
            <a:extLst>
              <a:ext uri="{FF2B5EF4-FFF2-40B4-BE49-F238E27FC236}">
                <a16:creationId xmlns:a16="http://schemas.microsoft.com/office/drawing/2014/main" id="{0689BFC2-2C3A-3E47-99FE-381AA20E8E43}"/>
              </a:ext>
            </a:extLst>
          </p:cNvPr>
          <p:cNvSpPr txBox="1"/>
          <p:nvPr/>
        </p:nvSpPr>
        <p:spPr>
          <a:xfrm>
            <a:off x="1418746" y="2510732"/>
            <a:ext cx="2028364" cy="26606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ea typeface="Open Sans" panose="020B0606030504020204" pitchFamily="34" charset="0"/>
                <a:cs typeface="Open Sans" panose="020B0606030504020204" pitchFamily="34" charset="0"/>
              </a:rPr>
              <a:t>SEDENTARY BEHAVIORS </a:t>
            </a:r>
            <a:endParaRPr lang="en-US" sz="1050" b="1" dirty="0"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: Rounded Corners 20">
            <a:extLst>
              <a:ext uri="{FF2B5EF4-FFF2-40B4-BE49-F238E27FC236}">
                <a16:creationId xmlns:a16="http://schemas.microsoft.com/office/drawing/2014/main" id="{73A019F4-97E7-284D-99B9-7AF475D4A5F1}"/>
              </a:ext>
            </a:extLst>
          </p:cNvPr>
          <p:cNvSpPr/>
          <p:nvPr/>
        </p:nvSpPr>
        <p:spPr>
          <a:xfrm>
            <a:off x="1075754" y="3456682"/>
            <a:ext cx="9852657" cy="6432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25400">
              <a:lnSpc>
                <a:spcPct val="9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Smoking is a known cause of multiple cancers. Smoking at the time of diagnosis or at the time of prostate removal was associated with higher prostate cancer recurrence and mortality.</a:t>
            </a:r>
            <a:r>
              <a: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8,9,10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 One-fifth of Non-Hispanic Black, Hispanic, and Asian/Pacific Islander males in Los Angeles are current smokers.</a:t>
            </a:r>
            <a:r>
              <a: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6</a:t>
            </a:r>
            <a:endParaRPr lang="en-US" sz="1100" baseline="30000" dirty="0">
              <a:solidFill>
                <a:schemeClr val="tx1"/>
              </a:solidFill>
              <a:effectLst/>
              <a:latin typeface="Book Antiqua" panose="02040602050305030304" pitchFamily="18" charset="0"/>
              <a:ea typeface="Book Antiqua" panose="02040602050305030304" pitchFamily="18" charset="0"/>
              <a:cs typeface="Book Antiqua" panose="02040602050305030304" pitchFamily="18" charset="0"/>
            </a:endParaRPr>
          </a:p>
        </p:txBody>
      </p:sp>
      <p:sp>
        <p:nvSpPr>
          <p:cNvPr id="27" name="Text Box 355">
            <a:extLst>
              <a:ext uri="{FF2B5EF4-FFF2-40B4-BE49-F238E27FC236}">
                <a16:creationId xmlns:a16="http://schemas.microsoft.com/office/drawing/2014/main" id="{EC8A6833-048A-D94E-A66C-76075ABB2824}"/>
              </a:ext>
            </a:extLst>
          </p:cNvPr>
          <p:cNvSpPr txBox="1"/>
          <p:nvPr/>
        </p:nvSpPr>
        <p:spPr>
          <a:xfrm>
            <a:off x="1446791" y="3268285"/>
            <a:ext cx="2858964" cy="26606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ea typeface="Open Sans" panose="020B0606030504020204" pitchFamily="34" charset="0"/>
                <a:cs typeface="Open Sans" panose="020B0606030504020204" pitchFamily="34" charset="0"/>
              </a:rPr>
              <a:t>SMOKING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8" name="Rectangle: Rounded Corners 20">
            <a:extLst>
              <a:ext uri="{FF2B5EF4-FFF2-40B4-BE49-F238E27FC236}">
                <a16:creationId xmlns:a16="http://schemas.microsoft.com/office/drawing/2014/main" id="{3FBF51A9-6185-674C-A9DC-2A8FADA7DB73}"/>
              </a:ext>
            </a:extLst>
          </p:cNvPr>
          <p:cNvSpPr/>
          <p:nvPr/>
        </p:nvSpPr>
        <p:spPr>
          <a:xfrm>
            <a:off x="1128141" y="5643303"/>
            <a:ext cx="9800269" cy="6432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25400">
              <a:lnSpc>
                <a:spcPct val="9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Recently, a lifetime risk score was calculated as follows.  One point was given for each of:  not currently smoking or quit 10 or more years ago, body mass index under 30 kg/m</a:t>
            </a:r>
            <a:r>
              <a: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2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, high vigorous physical activity, high intake of tomatoes and fatty fish, and low intake of processed meat. Men with 5-6 vs. 0-1 had a 68% decreased risk of fatal prostate cancer.</a:t>
            </a:r>
            <a:r>
              <a: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17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 Thus, following a healthy lifestyle defined by not smoking, normal body weight, high physical activity, and a healthy diet may lower the risk of fatal prostate cancer. </a:t>
            </a:r>
            <a:endParaRPr lang="en-US" sz="1100" dirty="0">
              <a:solidFill>
                <a:schemeClr val="tx1"/>
              </a:solidFill>
              <a:effectLst/>
              <a:latin typeface="Book Antiqua" panose="02040602050305030304" pitchFamily="18" charset="0"/>
              <a:ea typeface="Book Antiqua" panose="02040602050305030304" pitchFamily="18" charset="0"/>
              <a:cs typeface="Book Antiqua" panose="02040602050305030304" pitchFamily="18" charset="0"/>
            </a:endParaRPr>
          </a:p>
        </p:txBody>
      </p:sp>
      <p:sp>
        <p:nvSpPr>
          <p:cNvPr id="29" name="Text Box 355">
            <a:extLst>
              <a:ext uri="{FF2B5EF4-FFF2-40B4-BE49-F238E27FC236}">
                <a16:creationId xmlns:a16="http://schemas.microsoft.com/office/drawing/2014/main" id="{6B427C3B-5DDD-C84E-AFD8-37FB52FE0A14}"/>
              </a:ext>
            </a:extLst>
          </p:cNvPr>
          <p:cNvSpPr txBox="1"/>
          <p:nvPr/>
        </p:nvSpPr>
        <p:spPr>
          <a:xfrm>
            <a:off x="1446791" y="5311683"/>
            <a:ext cx="2858964" cy="26606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ea typeface="Open Sans" panose="020B0606030504020204" pitchFamily="34" charset="0"/>
                <a:cs typeface="Open Sans" panose="020B0606030504020204" pitchFamily="34" charset="0"/>
              </a:rPr>
              <a:t>COMBINATION OF FACTORS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05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4D80-D7F4-3B42-A0AE-E21F6128D7A6}" type="slidenum">
              <a:rPr lang="en-US" smtClean="0"/>
              <a:t>21</a:t>
            </a:fld>
            <a:endParaRPr lang="en-US"/>
          </a:p>
        </p:txBody>
      </p:sp>
      <p:sp>
        <p:nvSpPr>
          <p:cNvPr id="24" name="Text Box 355">
            <a:extLst>
              <a:ext uri="{FF2B5EF4-FFF2-40B4-BE49-F238E27FC236}">
                <a16:creationId xmlns:a16="http://schemas.microsoft.com/office/drawing/2014/main" id="{451A64DF-1F72-442F-953F-E87DE0044370}"/>
              </a:ext>
            </a:extLst>
          </p:cNvPr>
          <p:cNvSpPr txBox="1"/>
          <p:nvPr/>
        </p:nvSpPr>
        <p:spPr>
          <a:xfrm>
            <a:off x="1446791" y="4190568"/>
            <a:ext cx="2858964" cy="26606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DIET</a:t>
            </a:r>
          </a:p>
        </p:txBody>
      </p:sp>
      <p:sp>
        <p:nvSpPr>
          <p:cNvPr id="30" name="Rectangle: Rounded Corners 20">
            <a:extLst>
              <a:ext uri="{FF2B5EF4-FFF2-40B4-BE49-F238E27FC236}">
                <a16:creationId xmlns:a16="http://schemas.microsoft.com/office/drawing/2014/main" id="{37CB0CAE-57A0-43A3-B2CC-950FD967BF97}"/>
              </a:ext>
            </a:extLst>
          </p:cNvPr>
          <p:cNvSpPr/>
          <p:nvPr/>
        </p:nvSpPr>
        <p:spPr>
          <a:xfrm>
            <a:off x="1075755" y="4478533"/>
            <a:ext cx="9852656" cy="6432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25400">
              <a:lnSpc>
                <a:spcPct val="9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Some studies have reported that higher intake of saturated fats and lower intake of vegetables was associated with increased risk of biochemical recurrence or risk of fatal prostate cancer.</a:t>
            </a:r>
            <a:r>
              <a: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11,12,13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 A weak correlation between high intake of protein from dairy products and the risk of prostate cancer was found.  However, a meta-analysis did not show an association between red meat or processed meat consumption and prostate cancer.</a:t>
            </a:r>
            <a:r>
              <a: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14,15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  A relation between intake of fried foods and risk of prostate cancer may exist.</a:t>
            </a:r>
            <a:r>
              <a: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16</a:t>
            </a:r>
            <a:endParaRPr lang="en-US" sz="1100" baseline="30000" dirty="0">
              <a:solidFill>
                <a:schemeClr val="tx1"/>
              </a:solidFill>
              <a:effectLst/>
              <a:latin typeface="Book Antiqua" panose="02040602050305030304" pitchFamily="18" charset="0"/>
              <a:ea typeface="Book Antiqua" panose="02040602050305030304" pitchFamily="18" charset="0"/>
              <a:cs typeface="Book Antiqua" panose="020406020503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D126-70A3-4910-BC4A-1D8FADC97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79" y="4211877"/>
            <a:ext cx="771525" cy="819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E0BF66-5730-4134-9029-0EC9112558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417" y="5333175"/>
            <a:ext cx="7620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97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76BE8D-C4C2-9247-A47D-1AEE94261FB5}"/>
              </a:ext>
            </a:extLst>
          </p:cNvPr>
          <p:cNvSpPr/>
          <p:nvPr/>
        </p:nvSpPr>
        <p:spPr>
          <a:xfrm rot="5400000">
            <a:off x="5703252" y="-5703252"/>
            <a:ext cx="785495" cy="1219200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Text Box 29">
            <a:extLst>
              <a:ext uri="{FF2B5EF4-FFF2-40B4-BE49-F238E27FC236}">
                <a16:creationId xmlns:a16="http://schemas.microsoft.com/office/drawing/2014/main" id="{42345BE5-0EF6-D645-8BB3-C31EABF7C739}"/>
              </a:ext>
            </a:extLst>
          </p:cNvPr>
          <p:cNvSpPr txBox="1"/>
          <p:nvPr/>
        </p:nvSpPr>
        <p:spPr>
          <a:xfrm rot="16200000">
            <a:off x="5819457" y="-3941301"/>
            <a:ext cx="553085" cy="866809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SUMMARY OF PROSTATE CANCER RISK FACTORS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3E63B4-91C9-1945-B0A4-4FB5ABCCFBA6}"/>
              </a:ext>
            </a:extLst>
          </p:cNvPr>
          <p:cNvCxnSpPr/>
          <p:nvPr/>
        </p:nvCxnSpPr>
        <p:spPr>
          <a:xfrm>
            <a:off x="5023945" y="617569"/>
            <a:ext cx="1923393" cy="0"/>
          </a:xfrm>
          <a:prstGeom prst="line">
            <a:avLst/>
          </a:prstGeom>
          <a:ln w="60325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55">
            <a:extLst>
              <a:ext uri="{FF2B5EF4-FFF2-40B4-BE49-F238E27FC236}">
                <a16:creationId xmlns:a16="http://schemas.microsoft.com/office/drawing/2014/main" id="{AF6E78E4-A0A7-984F-AAC6-2DA5DEACCA97}"/>
              </a:ext>
            </a:extLst>
          </p:cNvPr>
          <p:cNvSpPr txBox="1"/>
          <p:nvPr/>
        </p:nvSpPr>
        <p:spPr>
          <a:xfrm>
            <a:off x="710018" y="1201752"/>
            <a:ext cx="3119969" cy="23799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i="1" dirty="0">
                <a:solidFill>
                  <a:srgbClr val="981A1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Non-modifiable Risk Factors</a:t>
            </a:r>
          </a:p>
        </p:txBody>
      </p:sp>
      <p:sp>
        <p:nvSpPr>
          <p:cNvPr id="7" name="Rectangle: Rounded Corners 20">
            <a:extLst>
              <a:ext uri="{FF2B5EF4-FFF2-40B4-BE49-F238E27FC236}">
                <a16:creationId xmlns:a16="http://schemas.microsoft.com/office/drawing/2014/main" id="{9D680EF8-B4E2-0A4F-A0F4-9AC1974F0843}"/>
              </a:ext>
            </a:extLst>
          </p:cNvPr>
          <p:cNvSpPr/>
          <p:nvPr/>
        </p:nvSpPr>
        <p:spPr>
          <a:xfrm>
            <a:off x="1465622" y="1982191"/>
            <a:ext cx="9640341" cy="4452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with an immediate family member who has experienced prostate cancer have an increased risk of prostate cancer and more aggressive disease.</a:t>
            </a:r>
            <a:r>
              <a: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18,19,20</a:t>
            </a:r>
            <a:endParaRPr lang="en-US" sz="1200" baseline="30000" dirty="0">
              <a:solidFill>
                <a:schemeClr val="tx1"/>
              </a:solidFill>
              <a:latin typeface="Adobe Caslon Pro" panose="0205050205050A020403" pitchFamily="18" charset="77"/>
            </a:endParaRPr>
          </a:p>
        </p:txBody>
      </p:sp>
      <p:sp>
        <p:nvSpPr>
          <p:cNvPr id="8" name="Text Box 355">
            <a:extLst>
              <a:ext uri="{FF2B5EF4-FFF2-40B4-BE49-F238E27FC236}">
                <a16:creationId xmlns:a16="http://schemas.microsoft.com/office/drawing/2014/main" id="{6FCD294C-6223-7C44-BBFA-F39201978AC8}"/>
              </a:ext>
            </a:extLst>
          </p:cNvPr>
          <p:cNvSpPr txBox="1"/>
          <p:nvPr/>
        </p:nvSpPr>
        <p:spPr>
          <a:xfrm>
            <a:off x="1480893" y="1733882"/>
            <a:ext cx="3543053" cy="23799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ea typeface="Open Sans" panose="020B0606030504020204" pitchFamily="34" charset="0"/>
                <a:cs typeface="Open Sans" panose="020B0606030504020204" pitchFamily="34" charset="0"/>
              </a:rPr>
              <a:t>FAMILY HISTORY AND INHERITED DISEASES </a:t>
            </a:r>
            <a:endParaRPr lang="en-US" sz="1050" b="1" dirty="0"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: Rounded Corners 20">
            <a:extLst>
              <a:ext uri="{FF2B5EF4-FFF2-40B4-BE49-F238E27FC236}">
                <a16:creationId xmlns:a16="http://schemas.microsoft.com/office/drawing/2014/main" id="{5B4FC0F9-6416-EF4F-BC6B-A003F5A60D1C}"/>
              </a:ext>
            </a:extLst>
          </p:cNvPr>
          <p:cNvSpPr/>
          <p:nvPr/>
        </p:nvSpPr>
        <p:spPr>
          <a:xfrm>
            <a:off x="1044964" y="4080317"/>
            <a:ext cx="10149778" cy="7668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86715" marR="113030">
              <a:lnSpc>
                <a:spcPct val="9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Risk of prostate cancer grows with age, increasing exponentially after age 50 years.</a:t>
            </a:r>
            <a:r>
              <a: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23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 Around 60% of all prostate cancer in the United States is diagnosed in men 65 years and older and the median age of death is 80 years old.</a:t>
            </a:r>
            <a:r>
              <a: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23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 In autopsy studies, one-third of all men aged 70 to 79 years old had prostate cancer.</a:t>
            </a:r>
            <a:r>
              <a: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24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 Although the disease heavily burdens the more elderly, men aged 55-69 underwent the largest increase in incidence from 2004 to 2013.</a:t>
            </a:r>
            <a:r>
              <a: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25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  Los Angeles is a rapidly aging county with the 60+ years old population projected to increase 80% by 2030.</a:t>
            </a:r>
            <a:r>
              <a: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26</a:t>
            </a:r>
            <a:endParaRPr lang="en-US" sz="1100" baseline="30000" dirty="0">
              <a:solidFill>
                <a:schemeClr val="tx1"/>
              </a:solidFill>
              <a:effectLst/>
              <a:latin typeface="Book Antiqua" panose="02040602050305030304" pitchFamily="18" charset="0"/>
              <a:ea typeface="Book Antiqua" panose="02040602050305030304" pitchFamily="18" charset="0"/>
              <a:cs typeface="Book Antiqua" panose="02040602050305030304" pitchFamily="18" charset="0"/>
            </a:endParaRPr>
          </a:p>
        </p:txBody>
      </p:sp>
      <p:sp>
        <p:nvSpPr>
          <p:cNvPr id="10" name="Text Box 355">
            <a:extLst>
              <a:ext uri="{FF2B5EF4-FFF2-40B4-BE49-F238E27FC236}">
                <a16:creationId xmlns:a16="http://schemas.microsoft.com/office/drawing/2014/main" id="{1089A4B1-C548-FE48-92F3-16E5899F257A}"/>
              </a:ext>
            </a:extLst>
          </p:cNvPr>
          <p:cNvSpPr txBox="1"/>
          <p:nvPr/>
        </p:nvSpPr>
        <p:spPr>
          <a:xfrm>
            <a:off x="1480893" y="3814253"/>
            <a:ext cx="3289888" cy="26606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ea typeface="Open Sans" panose="020B0606030504020204" pitchFamily="34" charset="0"/>
                <a:cs typeface="Open Sans" panose="020B0606030504020204" pitchFamily="34" charset="0"/>
              </a:rPr>
              <a:t>AGE</a:t>
            </a:r>
            <a:endParaRPr lang="en-US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: Rounded Corners 20">
            <a:extLst>
              <a:ext uri="{FF2B5EF4-FFF2-40B4-BE49-F238E27FC236}">
                <a16:creationId xmlns:a16="http://schemas.microsoft.com/office/drawing/2014/main" id="{FC93AA54-2E75-5C45-87BE-C000C2FBBDE8}"/>
              </a:ext>
            </a:extLst>
          </p:cNvPr>
          <p:cNvSpPr/>
          <p:nvPr/>
        </p:nvSpPr>
        <p:spPr>
          <a:xfrm>
            <a:off x="1047450" y="2901648"/>
            <a:ext cx="10306350" cy="7668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86715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Los Angeles, for the five-year period between 2013 and 2017, the rate in which Non-Hispanic Blacks of all ages was diagnosed with prostate cancer was 62% greater and the mortality rate was more than double that of Non-Hispanic Whites.</a:t>
            </a:r>
            <a:r>
              <a: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analysis of autopsy data suggests prostate cancer may progress faster in Non-Hispanic Blacks than in other races. In clinically similar patients, the prostate cancer in Non-Hispanic Black men was metastatic at a ratio of 4:1 compared to Non-Hispanic White men.</a:t>
            </a:r>
            <a:r>
              <a: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endParaRPr lang="en-US" sz="1200" baseline="30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355">
            <a:extLst>
              <a:ext uri="{FF2B5EF4-FFF2-40B4-BE49-F238E27FC236}">
                <a16:creationId xmlns:a16="http://schemas.microsoft.com/office/drawing/2014/main" id="{79658ADE-D6A4-EE4C-9554-DB6D1980F118}"/>
              </a:ext>
            </a:extLst>
          </p:cNvPr>
          <p:cNvSpPr txBox="1"/>
          <p:nvPr/>
        </p:nvSpPr>
        <p:spPr>
          <a:xfrm>
            <a:off x="1465623" y="2617567"/>
            <a:ext cx="2858964" cy="26606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ea typeface="Open Sans" panose="020B0606030504020204" pitchFamily="34" charset="0"/>
                <a:cs typeface="Myanmar Text" panose="020B0502040204020203" pitchFamily="34" charset="0"/>
              </a:rPr>
              <a:t>RACE AND ETHNICITY </a:t>
            </a:r>
            <a:endParaRPr lang="en-US" sz="1050" b="1" dirty="0">
              <a:effectLst/>
              <a:ea typeface="Open Sans" panose="020B0606030504020204" pitchFamily="34" charset="0"/>
              <a:cs typeface="Myanmar Text" panose="020B0502040204020203" pitchFamily="34" charset="0"/>
            </a:endParaRPr>
          </a:p>
        </p:txBody>
      </p:sp>
      <p:pic>
        <p:nvPicPr>
          <p:cNvPr id="17" name="image6.png" descr="A person posing for the camera  Description automatically generated">
            <a:extLst>
              <a:ext uri="{FF2B5EF4-FFF2-40B4-BE49-F238E27FC236}">
                <a16:creationId xmlns:a16="http://schemas.microsoft.com/office/drawing/2014/main" id="{470A518E-3B65-B541-A17C-55B038F9DE1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6652" y="1900208"/>
            <a:ext cx="610235" cy="607060"/>
          </a:xfrm>
          <a:prstGeom prst="rect">
            <a:avLst/>
          </a:prstGeom>
        </p:spPr>
      </p:pic>
      <p:pic>
        <p:nvPicPr>
          <p:cNvPr id="19" name="image7.png" descr="A picture containing toy  Description automatically generated">
            <a:extLst>
              <a:ext uri="{FF2B5EF4-FFF2-40B4-BE49-F238E27FC236}">
                <a16:creationId xmlns:a16="http://schemas.microsoft.com/office/drawing/2014/main" id="{A369F2AA-7431-DA43-9AE9-EFA0F0B9323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6652" y="2379124"/>
            <a:ext cx="755605" cy="1073844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4D80-D7F4-3B42-A0AE-E21F6128D7A6}" type="slidenum">
              <a:rPr lang="en-US" smtClean="0"/>
              <a:t>22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2B72C0-A8AD-49FD-A3A1-64511223D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64" y="3865422"/>
            <a:ext cx="9620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88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F5D7EA-8343-7A40-B8A6-64F6B3A116D4}"/>
              </a:ext>
            </a:extLst>
          </p:cNvPr>
          <p:cNvSpPr/>
          <p:nvPr/>
        </p:nvSpPr>
        <p:spPr>
          <a:xfrm rot="5400000">
            <a:off x="5703252" y="-5703252"/>
            <a:ext cx="785495" cy="1219200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Text Box 29">
            <a:extLst>
              <a:ext uri="{FF2B5EF4-FFF2-40B4-BE49-F238E27FC236}">
                <a16:creationId xmlns:a16="http://schemas.microsoft.com/office/drawing/2014/main" id="{B73F9629-2D6D-BB4C-9AAE-D0AAA8811F6A}"/>
              </a:ext>
            </a:extLst>
          </p:cNvPr>
          <p:cNvSpPr txBox="1"/>
          <p:nvPr/>
        </p:nvSpPr>
        <p:spPr>
          <a:xfrm rot="16200000">
            <a:off x="5819457" y="-3941301"/>
            <a:ext cx="553085" cy="866809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SUMMARY OF PROSTATE CANCER RISK FACTORS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8EDDC8-7A80-3444-B968-958150D4352E}"/>
              </a:ext>
            </a:extLst>
          </p:cNvPr>
          <p:cNvCxnSpPr/>
          <p:nvPr/>
        </p:nvCxnSpPr>
        <p:spPr>
          <a:xfrm>
            <a:off x="5023945" y="617569"/>
            <a:ext cx="1923393" cy="0"/>
          </a:xfrm>
          <a:prstGeom prst="line">
            <a:avLst/>
          </a:prstGeom>
          <a:ln w="60325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4D80-D7F4-3B42-A0AE-E21F6128D7A6}" type="slidenum">
              <a:rPr lang="en-US" smtClean="0"/>
              <a:t>23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8824" y="1385679"/>
            <a:ext cx="1139435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en-US" sz="1100" dirty="0">
                <a:solidFill>
                  <a:prstClr val="black"/>
                </a:solidFill>
              </a:rPr>
              <a:t>Beebe-Dimmer, J.L., et al., Body composition and serum prostate-specific antigen: review and findings from Flint Men’s Health Study. Urology, 2008. 71(4): p. 554-560.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 err="1">
                <a:solidFill>
                  <a:prstClr val="black"/>
                </a:solidFill>
              </a:rPr>
              <a:t>Chalfin</a:t>
            </a:r>
            <a:r>
              <a:rPr lang="en-US" sz="1100" dirty="0">
                <a:solidFill>
                  <a:prstClr val="black"/>
                </a:solidFill>
              </a:rPr>
              <a:t>, H.J., et al., Obesity and long-term survival after radical prostatectomy. The Journal of Urology, 2014. 192(4): p. 1100-1104.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>
                <a:solidFill>
                  <a:prstClr val="black"/>
                </a:solidFill>
              </a:rPr>
              <a:t>Freedland, S.J., et al., Obesity and risk of biochemical progression following radical prostatectomy at a tertiary care referral center. The Journal of Urology, 2005. 174(3): p. 919-922.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>
                <a:solidFill>
                  <a:prstClr val="black"/>
                </a:solidFill>
              </a:rPr>
              <a:t>Ho, T., et al., Obesity, prostate-specific antigen nadir, and biochemical recurrence after radical prostatectomy: biology or technique? Results from the SEARCH database. European Urology, 2012. 62(5): p. 910-916.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 err="1">
                <a:solidFill>
                  <a:prstClr val="black"/>
                </a:solidFill>
              </a:rPr>
              <a:t>Renehan</a:t>
            </a:r>
            <a:r>
              <a:rPr lang="en-US" sz="1100" dirty="0">
                <a:solidFill>
                  <a:prstClr val="black"/>
                </a:solidFill>
              </a:rPr>
              <a:t>, A.G., et al., Body-mass index and incidence of cancer: a systematic review and meta-analysis of prospective observational studies. The Lancet, 2008. 371(9612): p. 569-578.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>
                <a:solidFill>
                  <a:prstClr val="black"/>
                </a:solidFill>
              </a:rPr>
              <a:t>Los Angeles County Department of Public Health, Office of Health Assessment and Epidemiology. Key Indicators of Health by Service Planning Area; January 2017.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 err="1">
                <a:solidFill>
                  <a:prstClr val="black"/>
                </a:solidFill>
              </a:rPr>
              <a:t>Kenfield</a:t>
            </a:r>
            <a:r>
              <a:rPr lang="en-US" sz="1100" dirty="0">
                <a:solidFill>
                  <a:prstClr val="black"/>
                </a:solidFill>
              </a:rPr>
              <a:t>, S.A., et al., Physical activity and survival after prostate cancer diagnosis in the health professionals follow-up study. Journal of Clinical Oncology, 2011. 29(6): p. 726.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 err="1">
                <a:solidFill>
                  <a:prstClr val="black"/>
                </a:solidFill>
              </a:rPr>
              <a:t>Kenfield</a:t>
            </a:r>
            <a:r>
              <a:rPr lang="en-US" sz="1100" dirty="0">
                <a:solidFill>
                  <a:prstClr val="black"/>
                </a:solidFill>
              </a:rPr>
              <a:t>, S.A., et al., Smoking and prostate cancer survival and recurrence. JAMA, 2011. 305(24): p. 2548-2555.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>
                <a:solidFill>
                  <a:prstClr val="black"/>
                </a:solidFill>
              </a:rPr>
              <a:t>Moreira, D.M., et al., Cigarette smoking is associated with an increased risk of biochemical disease recurrence, metastasis, castration-resistant prostate cancer, and mortality after radical prostatectomy: results from the SEARCH database. Cancer, 2014. 120(2): p. 197-204.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>
                <a:solidFill>
                  <a:prstClr val="black"/>
                </a:solidFill>
              </a:rPr>
              <a:t>Zu, K. and E. </a:t>
            </a:r>
            <a:r>
              <a:rPr lang="en-US" sz="1100" dirty="0" err="1">
                <a:solidFill>
                  <a:prstClr val="black"/>
                </a:solidFill>
              </a:rPr>
              <a:t>Giovannucci</a:t>
            </a:r>
            <a:r>
              <a:rPr lang="en-US" sz="1100" dirty="0">
                <a:solidFill>
                  <a:prstClr val="black"/>
                </a:solidFill>
              </a:rPr>
              <a:t>, Smoking and aggressive prostate cancer: a review of the epidemiologic evidence. Cancer Causes &amp; Control, 2009. 20(10): p. 1799-1810.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>
                <a:solidFill>
                  <a:prstClr val="black"/>
                </a:solidFill>
              </a:rPr>
              <a:t>Strom, S.S., et al., Saturated fat intake predicts biochemical failure after prostatectomy. International Journal of Cancer, 2008. 122(11): p. 2581-2585.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>
                <a:solidFill>
                  <a:prstClr val="black"/>
                </a:solidFill>
              </a:rPr>
              <a:t>Richman, E.L., et al., Fat intake after diagnosis and risk of lethal prostate cancer and all-cause mortality. JAMA Internal Medicine, 2013. 173(14): p. 1318-1326.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>
                <a:solidFill>
                  <a:prstClr val="black"/>
                </a:solidFill>
              </a:rPr>
              <a:t>Van </a:t>
            </a:r>
            <a:r>
              <a:rPr lang="en-US" sz="1100" dirty="0" err="1">
                <a:solidFill>
                  <a:prstClr val="black"/>
                </a:solidFill>
              </a:rPr>
              <a:t>Blarigan</a:t>
            </a:r>
            <a:r>
              <a:rPr lang="en-US" sz="1100" dirty="0">
                <a:solidFill>
                  <a:prstClr val="black"/>
                </a:solidFill>
              </a:rPr>
              <a:t>, E.L., et al., Fat intake after prostate cancer diagnosis and mortality in the Physicians’ Health Study. Cancer Causes &amp; Control, 2015. 26(8): p. 1117-1126.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>
                <a:solidFill>
                  <a:prstClr val="black"/>
                </a:solidFill>
              </a:rPr>
              <a:t>Key, T.J., Nutrition, hormones and prostate cancer risk: results from the European prospective investigation into cancer and nutrition, in Prostate Cancer Prevention. 2014, Springer. p. 39-46.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>
                <a:solidFill>
                  <a:prstClr val="black"/>
                </a:solidFill>
              </a:rPr>
              <a:t>Bastide, N.M., F.H. Pierre, and D.E. </a:t>
            </a:r>
            <a:r>
              <a:rPr lang="en-US" sz="1100" dirty="0" err="1">
                <a:solidFill>
                  <a:prstClr val="black"/>
                </a:solidFill>
              </a:rPr>
              <a:t>Corpet</a:t>
            </a:r>
            <a:r>
              <a:rPr lang="en-US" sz="1100" dirty="0">
                <a:solidFill>
                  <a:prstClr val="black"/>
                </a:solidFill>
              </a:rPr>
              <a:t>, Heme iron from meat and risk of colorectal cancer: a meta-analysis  and a review of the mechanisms involved. Cancer Prevention Research, 2011. 4(2): p. 177-184.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>
                <a:solidFill>
                  <a:prstClr val="black"/>
                </a:solidFill>
              </a:rPr>
              <a:t>Lippi, G. and C. </a:t>
            </a:r>
            <a:r>
              <a:rPr lang="en-US" sz="1100" dirty="0" err="1">
                <a:solidFill>
                  <a:prstClr val="black"/>
                </a:solidFill>
              </a:rPr>
              <a:t>Mattiuzzi</a:t>
            </a:r>
            <a:r>
              <a:rPr lang="en-US" sz="1100" dirty="0">
                <a:solidFill>
                  <a:prstClr val="black"/>
                </a:solidFill>
              </a:rPr>
              <a:t>, Fried food and prostate cancer risk: systematic review and meta-analysis. International Journal of Food Sciences and Nutrition, 2015. 66(5): p. 587-589.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 err="1">
                <a:solidFill>
                  <a:prstClr val="black"/>
                </a:solidFill>
              </a:rPr>
              <a:t>Kenfield</a:t>
            </a:r>
            <a:r>
              <a:rPr lang="en-US" sz="1100" dirty="0">
                <a:solidFill>
                  <a:prstClr val="black"/>
                </a:solidFill>
              </a:rPr>
              <a:t>, S.A., et al., Development and application of a lifestyle score for prevention of lethal prostate cancer. Journal of the National Cancer Institute, 2016. 108(3): p. djv329.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 err="1">
                <a:solidFill>
                  <a:prstClr val="black"/>
                </a:solidFill>
              </a:rPr>
              <a:t>Cerhan</a:t>
            </a:r>
            <a:r>
              <a:rPr lang="en-US" sz="1100" dirty="0">
                <a:solidFill>
                  <a:prstClr val="black"/>
                </a:solidFill>
              </a:rPr>
              <a:t>, J.R., et al., Family history and prostate cancer risk in a population-based cohort of Iowa men. Cancer Epidemiology and Prevention Biomarkers, 1999. 8(1): p. 53-60.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>
                <a:solidFill>
                  <a:prstClr val="black"/>
                </a:solidFill>
              </a:rPr>
              <a:t>Whittemore, A.S., et al., Family history and prostate cancer risk in black, white, and Asian men in the United States and Canada. American Journal of Epidemiology, 1995. 141(8): p. 732-740.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>
                <a:solidFill>
                  <a:prstClr val="black"/>
                </a:solidFill>
              </a:rPr>
              <a:t>Kalish, L.A., W.S. McDougal, and J.B. McKinlay, Family history and the risk of prostate cancer. Urology, 2000. 56(5): p. 803-806.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 err="1">
                <a:solidFill>
                  <a:prstClr val="black"/>
                </a:solidFill>
              </a:rPr>
              <a:t>Howlader</a:t>
            </a:r>
            <a:r>
              <a:rPr lang="en-US" sz="1100" dirty="0">
                <a:solidFill>
                  <a:prstClr val="black"/>
                </a:solidFill>
              </a:rPr>
              <a:t>, N., et al., SEER Cancer Statistics Review, 1975–2017. National Cancer Institute, 2020.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>
                <a:solidFill>
                  <a:prstClr val="black"/>
                </a:solidFill>
              </a:rPr>
              <a:t>Powell, I.J., et al., Evidence supports a faster growth rate and/or earlier transformation to clinically significant prostate cancer in black than in white American men, and influences racial progression and mortality disparity. The Journal of Urology, 2010. 183(5): p. 1792-1797.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 err="1">
                <a:solidFill>
                  <a:prstClr val="black"/>
                </a:solidFill>
              </a:rPr>
              <a:t>Pienta</a:t>
            </a:r>
            <a:r>
              <a:rPr lang="en-US" sz="1100" dirty="0">
                <a:solidFill>
                  <a:prstClr val="black"/>
                </a:solidFill>
              </a:rPr>
              <a:t>, K.J. and P.S. Esper, Risk factors for prostate cancer. Annals of internal medicine, 1993. 118(10): p. 793-803.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>
                <a:solidFill>
                  <a:prstClr val="black"/>
                </a:solidFill>
              </a:rPr>
              <a:t>U.P.S.T., Screening for prostate cancer: US Preventive Services Task Force recommendation statement. JAMA, 2018. 319(18): p. 1901-1913.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>
                <a:solidFill>
                  <a:prstClr val="black"/>
                </a:solidFill>
              </a:rPr>
              <a:t>Weiner, A., et al., Increasing incidence of metastatic prostate cancer in the United States (2004–2013). Prostate Cancer and Prostatic Diseases, 2016. 19(4): p. 395-397.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>
                <a:solidFill>
                  <a:prstClr val="black"/>
                </a:solidFill>
              </a:rPr>
              <a:t>California Department of Aging. “California State Plan on Aging, 2017-2021.” Retrieved from https://www.aging.ca.gov/Data_and_Reports (2020)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802218-6ABD-4E4C-8A0F-B8E0570BF246}"/>
              </a:ext>
            </a:extLst>
          </p:cNvPr>
          <p:cNvSpPr/>
          <p:nvPr/>
        </p:nvSpPr>
        <p:spPr>
          <a:xfrm>
            <a:off x="486229" y="938296"/>
            <a:ext cx="11098923" cy="647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REFERENCES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498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0B250E-3F38-F246-8455-79B8123882C8}"/>
              </a:ext>
            </a:extLst>
          </p:cNvPr>
          <p:cNvSpPr/>
          <p:nvPr/>
        </p:nvSpPr>
        <p:spPr>
          <a:xfrm rot="5400000">
            <a:off x="5703251" y="-5703252"/>
            <a:ext cx="785495" cy="1219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10212DAF-19CE-7C4F-872C-872599DE86B7}"/>
              </a:ext>
            </a:extLst>
          </p:cNvPr>
          <p:cNvSpPr txBox="1"/>
          <p:nvPr/>
        </p:nvSpPr>
        <p:spPr>
          <a:xfrm rot="16200000">
            <a:off x="5819455" y="-3941301"/>
            <a:ext cx="553085" cy="866809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PROSTATE CANCER STATISTICS BY PATIENT AND TUMOR CHARACTERISTICS</a:t>
            </a:r>
            <a:endParaRPr lang="en-US" sz="2000" dirty="0">
              <a:solidFill>
                <a:schemeClr val="bg1"/>
              </a:solidFill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3BF3C7-8D83-BB44-BAB7-6020255E77B1}"/>
              </a:ext>
            </a:extLst>
          </p:cNvPr>
          <p:cNvCxnSpPr/>
          <p:nvPr/>
        </p:nvCxnSpPr>
        <p:spPr>
          <a:xfrm>
            <a:off x="5023943" y="617569"/>
            <a:ext cx="1923393" cy="0"/>
          </a:xfrm>
          <a:prstGeom prst="line">
            <a:avLst/>
          </a:prstGeom>
          <a:ln w="60325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84">
            <a:extLst>
              <a:ext uri="{FF2B5EF4-FFF2-40B4-BE49-F238E27FC236}">
                <a16:creationId xmlns:a16="http://schemas.microsoft.com/office/drawing/2014/main" id="{27DBB45A-B4BD-F743-A019-1E9B499F12F9}"/>
              </a:ext>
            </a:extLst>
          </p:cNvPr>
          <p:cNvSpPr txBox="1"/>
          <p:nvPr/>
        </p:nvSpPr>
        <p:spPr>
          <a:xfrm>
            <a:off x="1586532" y="814509"/>
            <a:ext cx="8843515" cy="52013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4300" marR="0" indent="-111760" algn="ctr">
              <a:spcBef>
                <a:spcPts val="515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8F1B1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Table 1.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Frequency and Distribution of Invasive Prostate Cancer Cases by Age, Race/Ethnicity, Socioeconomic Status, Stage and Gleason Score, Los Angeles County, 2000-2017. </a:t>
            </a:r>
            <a:r>
              <a:rPr lang="en-US" sz="1400" b="1" dirty="0">
                <a:effectLst/>
                <a:latin typeface="Adobe Caslon Pro" panose="0205060205050A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latin typeface="Adobe Caslon Pro" panose="0205050205050A0204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b="1" dirty="0">
              <a:effectLst/>
              <a:latin typeface="Adobe Caslon Pro" panose="0205050205050A0204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9DD4-C9B8-9C46-A095-7E07549342FC}" type="slidenum">
              <a:rPr lang="en-US" smtClean="0"/>
              <a:t>3</a:t>
            </a:fld>
            <a:endParaRPr lang="en-US"/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AEA3368A-227B-4F90-A4A6-4D5FECC9198D}"/>
              </a:ext>
            </a:extLst>
          </p:cNvPr>
          <p:cNvSpPr txBox="1"/>
          <p:nvPr/>
        </p:nvSpPr>
        <p:spPr>
          <a:xfrm>
            <a:off x="1563881" y="6124325"/>
            <a:ext cx="8843515" cy="59439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Suggested Citation:</a:t>
            </a:r>
            <a:endParaRPr lang="en-US" sz="12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Hamilton AS, 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Hwang AE, Tsai KY, Huynh J, Liu L,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Cacciamani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G, Gill I,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Deapen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D. Cancer in Los Angeles County: Prostate Cancer Incidence, Mortality and Survival 2000-2017. Los Angeles Cancer Surveillance Program, Norris Comprehensive Cancer Center, University of Southern California, 2021.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CD6B6CC-8DDF-4352-9966-757F62A91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164329"/>
              </p:ext>
            </p:extLst>
          </p:nvPr>
        </p:nvGraphicFramePr>
        <p:xfrm>
          <a:off x="2475781" y="1322201"/>
          <a:ext cx="3454502" cy="458871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422734">
                  <a:extLst>
                    <a:ext uri="{9D8B030D-6E8A-4147-A177-3AD203B41FA5}">
                      <a16:colId xmlns:a16="http://schemas.microsoft.com/office/drawing/2014/main" val="2342780703"/>
                    </a:ext>
                  </a:extLst>
                </a:gridCol>
                <a:gridCol w="606526">
                  <a:extLst>
                    <a:ext uri="{9D8B030D-6E8A-4147-A177-3AD203B41FA5}">
                      <a16:colId xmlns:a16="http://schemas.microsoft.com/office/drawing/2014/main" val="2451773915"/>
                    </a:ext>
                  </a:extLst>
                </a:gridCol>
                <a:gridCol w="425242">
                  <a:extLst>
                    <a:ext uri="{9D8B030D-6E8A-4147-A177-3AD203B41FA5}">
                      <a16:colId xmlns:a16="http://schemas.microsoft.com/office/drawing/2014/main" val="4138150898"/>
                    </a:ext>
                  </a:extLst>
                </a:gridCol>
              </a:tblGrid>
              <a:tr h="1996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4455" marR="80645" algn="ctr">
                        <a:lnSpc>
                          <a:spcPts val="124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83813"/>
                  </a:ext>
                </a:extLst>
              </a:tr>
              <a:tr h="199692">
                <a:tc>
                  <a:txBody>
                    <a:bodyPr/>
                    <a:lstStyle/>
                    <a:p>
                      <a:pPr marL="67945" marR="0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  <a:r>
                        <a:rPr lang="en-US" sz="1100" b="1" spc="-2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(years)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0" algn="ctr">
                        <a:lnSpc>
                          <a:spcPts val="124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42875" algn="r">
                        <a:lnSpc>
                          <a:spcPts val="124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08310"/>
                  </a:ext>
                </a:extLst>
              </a:tr>
              <a:tr h="199692">
                <a:tc>
                  <a:txBody>
                    <a:bodyPr/>
                    <a:lstStyle/>
                    <a:p>
                      <a:pPr marL="258445" marR="0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marR="70485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2,638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56845" algn="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090586"/>
                  </a:ext>
                </a:extLst>
              </a:tr>
              <a:tr h="199692">
                <a:tc>
                  <a:txBody>
                    <a:bodyPr/>
                    <a:lstStyle/>
                    <a:p>
                      <a:pPr marL="258445" marR="0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50-59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marR="7112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17,532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1285" algn="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073280"/>
                  </a:ext>
                </a:extLst>
              </a:tr>
              <a:tr h="197590">
                <a:tc>
                  <a:txBody>
                    <a:bodyPr/>
                    <a:lstStyle/>
                    <a:p>
                      <a:pPr marL="258445" marR="0">
                        <a:lnSpc>
                          <a:spcPts val="128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60-64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marR="71120" algn="ctr">
                        <a:lnSpc>
                          <a:spcPts val="128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15,848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1285" algn="r">
                        <a:lnSpc>
                          <a:spcPts val="128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262244"/>
                  </a:ext>
                </a:extLst>
              </a:tr>
              <a:tr h="199692">
                <a:tc>
                  <a:txBody>
                    <a:bodyPr/>
                    <a:lstStyle/>
                    <a:p>
                      <a:pPr marL="258445" marR="0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65-69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marR="71120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19,534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1285" algn="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983668"/>
                  </a:ext>
                </a:extLst>
              </a:tr>
              <a:tr h="199692">
                <a:tc>
                  <a:txBody>
                    <a:bodyPr/>
                    <a:lstStyle/>
                    <a:p>
                      <a:pPr marL="258445" marR="0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70-74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marR="71120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15,324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1285" algn="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675110"/>
                  </a:ext>
                </a:extLst>
              </a:tr>
              <a:tr h="199692">
                <a:tc>
                  <a:txBody>
                    <a:bodyPr/>
                    <a:lstStyle/>
                    <a:p>
                      <a:pPr marL="258445" marR="0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≥75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marR="71120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22,283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1920" algn="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844193"/>
                  </a:ext>
                </a:extLst>
              </a:tr>
              <a:tr h="199692">
                <a:tc>
                  <a:txBody>
                    <a:bodyPr/>
                    <a:lstStyle/>
                    <a:p>
                      <a:pPr marL="67945" marR="0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Race/Ethnicity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95220"/>
                  </a:ext>
                </a:extLst>
              </a:tr>
              <a:tr h="199692">
                <a:tc>
                  <a:txBody>
                    <a:bodyPr/>
                    <a:lstStyle/>
                    <a:p>
                      <a:pPr marL="258445" marR="0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Non-Hispanic</a:t>
                      </a:r>
                      <a:r>
                        <a:rPr lang="en-US" sz="1100" spc="-2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marR="71120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44,570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1920" algn="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552015"/>
                  </a:ext>
                </a:extLst>
              </a:tr>
              <a:tr h="199692">
                <a:tc>
                  <a:txBody>
                    <a:bodyPr/>
                    <a:lstStyle/>
                    <a:p>
                      <a:pPr marL="258445" marR="0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Non-Hispanic</a:t>
                      </a:r>
                      <a:r>
                        <a:rPr lang="en-US" sz="1100" spc="-2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marR="71120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14,449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1920" algn="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539340"/>
                  </a:ext>
                </a:extLst>
              </a:tr>
              <a:tr h="199692">
                <a:tc>
                  <a:txBody>
                    <a:bodyPr/>
                    <a:lstStyle/>
                    <a:p>
                      <a:pPr marL="258445" marR="0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marR="7112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21,427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1285" algn="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3650551"/>
                  </a:ext>
                </a:extLst>
              </a:tr>
              <a:tr h="199692">
                <a:tc>
                  <a:txBody>
                    <a:bodyPr/>
                    <a:lstStyle/>
                    <a:p>
                      <a:pPr marL="258445" marR="0">
                        <a:lnSpc>
                          <a:spcPts val="124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Asian/Pacific</a:t>
                      </a:r>
                      <a:r>
                        <a:rPr lang="en-US" sz="1100" spc="-2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Islander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marR="70485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8,555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56845" algn="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349620"/>
                  </a:ext>
                </a:extLst>
              </a:tr>
              <a:tr h="199692">
                <a:tc>
                  <a:txBody>
                    <a:bodyPr/>
                    <a:lstStyle/>
                    <a:p>
                      <a:pPr marL="258445" marR="0">
                        <a:lnSpc>
                          <a:spcPts val="124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Other/Missing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marR="70485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4,158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56845" algn="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912962"/>
                  </a:ext>
                </a:extLst>
              </a:tr>
              <a:tr h="199692">
                <a:tc>
                  <a:txBody>
                    <a:bodyPr/>
                    <a:lstStyle/>
                    <a:p>
                      <a:pPr marL="67945" marR="0">
                        <a:lnSpc>
                          <a:spcPts val="124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</a:t>
                      </a:r>
                      <a:r>
                        <a:rPr lang="en-US" sz="1100" b="1" i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Pacific</a:t>
                      </a:r>
                      <a:r>
                        <a:rPr lang="en-US" sz="1100" b="1" spc="-3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Islander</a:t>
                      </a:r>
                      <a:r>
                        <a:rPr lang="en-US" sz="1100" b="1" spc="-2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Ethnicity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781712"/>
                  </a:ext>
                </a:extLst>
              </a:tr>
              <a:tr h="199692">
                <a:tc>
                  <a:txBody>
                    <a:bodyPr/>
                    <a:lstStyle/>
                    <a:p>
                      <a:pPr marL="258445" marR="0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Chinese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marR="70485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2,205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56845" algn="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945241"/>
                  </a:ext>
                </a:extLst>
              </a:tr>
              <a:tr h="197590">
                <a:tc>
                  <a:txBody>
                    <a:bodyPr/>
                    <a:lstStyle/>
                    <a:p>
                      <a:pPr marL="255270" marR="0">
                        <a:lnSpc>
                          <a:spcPts val="128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Japanese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marR="70485" algn="ctr">
                        <a:lnSpc>
                          <a:spcPts val="128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1,282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56845" algn="r">
                        <a:lnSpc>
                          <a:spcPts val="128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54118"/>
                  </a:ext>
                </a:extLst>
              </a:tr>
              <a:tr h="199692">
                <a:tc>
                  <a:txBody>
                    <a:bodyPr/>
                    <a:lstStyle/>
                    <a:p>
                      <a:pPr marL="259080" marR="0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Filipino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marR="70485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2,745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56845" algn="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402097"/>
                  </a:ext>
                </a:extLst>
              </a:tr>
              <a:tr h="199692">
                <a:tc>
                  <a:txBody>
                    <a:bodyPr/>
                    <a:lstStyle/>
                    <a:p>
                      <a:pPr marL="257810" marR="0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Korean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470" marR="71755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1920" algn="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328914"/>
                  </a:ext>
                </a:extLst>
              </a:tr>
              <a:tr h="199692">
                <a:tc>
                  <a:txBody>
                    <a:bodyPr/>
                    <a:lstStyle/>
                    <a:p>
                      <a:pPr marL="259080" marR="0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Vietnamese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470" marR="71755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1920" algn="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388157"/>
                  </a:ext>
                </a:extLst>
              </a:tr>
              <a:tr h="199692">
                <a:tc>
                  <a:txBody>
                    <a:bodyPr/>
                    <a:lstStyle/>
                    <a:p>
                      <a:pPr marL="259080" marR="0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</a:t>
                      </a:r>
                      <a:r>
                        <a:rPr lang="en-US" sz="11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marR="71755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1920" algn="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875907"/>
                  </a:ext>
                </a:extLst>
              </a:tr>
              <a:tr h="199692">
                <a:tc>
                  <a:txBody>
                    <a:bodyPr/>
                    <a:lstStyle/>
                    <a:p>
                      <a:pPr marL="257810" marR="0">
                        <a:lnSpc>
                          <a:spcPts val="124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Thai/Hmong/Cambodian/Laotian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470" marR="71755" algn="ctr">
                        <a:lnSpc>
                          <a:spcPts val="12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1920" algn="r">
                        <a:lnSpc>
                          <a:spcPts val="12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664500"/>
                  </a:ext>
                </a:extLst>
              </a:tr>
              <a:tr h="199692">
                <a:tc>
                  <a:txBody>
                    <a:bodyPr/>
                    <a:lstStyle/>
                    <a:p>
                      <a:pPr marL="259080" marR="0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Hawaiian/Samoan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470" marR="71755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1920" algn="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83084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8925DA7-72BD-44B7-88E7-66365AFF6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948771"/>
              </p:ext>
            </p:extLst>
          </p:nvPr>
        </p:nvGraphicFramePr>
        <p:xfrm>
          <a:off x="6095997" y="1322202"/>
          <a:ext cx="3696073" cy="47566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92154">
                  <a:extLst>
                    <a:ext uri="{9D8B030D-6E8A-4147-A177-3AD203B41FA5}">
                      <a16:colId xmlns:a16="http://schemas.microsoft.com/office/drawing/2014/main" val="2364849672"/>
                    </a:ext>
                  </a:extLst>
                </a:gridCol>
                <a:gridCol w="648940">
                  <a:extLst>
                    <a:ext uri="{9D8B030D-6E8A-4147-A177-3AD203B41FA5}">
                      <a16:colId xmlns:a16="http://schemas.microsoft.com/office/drawing/2014/main" val="477929301"/>
                    </a:ext>
                  </a:extLst>
                </a:gridCol>
                <a:gridCol w="454979">
                  <a:extLst>
                    <a:ext uri="{9D8B030D-6E8A-4147-A177-3AD203B41FA5}">
                      <a16:colId xmlns:a16="http://schemas.microsoft.com/office/drawing/2014/main" val="2697862006"/>
                    </a:ext>
                  </a:extLst>
                </a:gridCol>
              </a:tblGrid>
              <a:tr h="1982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4455" marR="80645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77333"/>
                  </a:ext>
                </a:extLst>
              </a:tr>
              <a:tr h="224653">
                <a:tc>
                  <a:txBody>
                    <a:bodyPr/>
                    <a:lstStyle/>
                    <a:p>
                      <a:pPr marL="67945" marR="0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Socioeconomic</a:t>
                      </a:r>
                      <a:r>
                        <a:rPr lang="en-US" sz="1100" b="1" spc="-2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0" algn="ctr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147320" marR="0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498076"/>
                  </a:ext>
                </a:extLst>
              </a:tr>
              <a:tr h="198223">
                <a:tc>
                  <a:txBody>
                    <a:bodyPr/>
                    <a:lstStyle/>
                    <a:p>
                      <a:pPr marL="258445" marR="0">
                        <a:lnSpc>
                          <a:spcPts val="124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marR="7112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23,828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0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422037"/>
                  </a:ext>
                </a:extLst>
              </a:tr>
              <a:tr h="198223">
                <a:tc>
                  <a:txBody>
                    <a:bodyPr/>
                    <a:lstStyle/>
                    <a:p>
                      <a:pPr marL="258445" marR="0">
                        <a:lnSpc>
                          <a:spcPts val="124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Mid-High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marR="7112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19,808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0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892730"/>
                  </a:ext>
                </a:extLst>
              </a:tr>
              <a:tr h="196136">
                <a:tc>
                  <a:txBody>
                    <a:bodyPr/>
                    <a:lstStyle/>
                    <a:p>
                      <a:pPr marL="258445" marR="0">
                        <a:lnSpc>
                          <a:spcPts val="1245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Middle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marR="71120" algn="ctr">
                        <a:lnSpc>
                          <a:spcPts val="128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16,459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0">
                        <a:lnSpc>
                          <a:spcPts val="128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548388"/>
                  </a:ext>
                </a:extLst>
              </a:tr>
              <a:tr h="198223">
                <a:tc>
                  <a:txBody>
                    <a:bodyPr/>
                    <a:lstStyle/>
                    <a:p>
                      <a:pPr marL="258445" marR="0">
                        <a:lnSpc>
                          <a:spcPts val="124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Mid-Low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marR="71120" algn="ctr">
                        <a:lnSpc>
                          <a:spcPts val="12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16,897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0">
                        <a:lnSpc>
                          <a:spcPts val="12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162922"/>
                  </a:ext>
                </a:extLst>
              </a:tr>
              <a:tr h="198223">
                <a:tc>
                  <a:txBody>
                    <a:bodyPr/>
                    <a:lstStyle/>
                    <a:p>
                      <a:pPr marL="258445" marR="0">
                        <a:lnSpc>
                          <a:spcPts val="124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marR="71120" algn="ctr">
                        <a:lnSpc>
                          <a:spcPts val="12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16,167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0">
                        <a:lnSpc>
                          <a:spcPts val="12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04569"/>
                  </a:ext>
                </a:extLst>
              </a:tr>
              <a:tr h="198223">
                <a:tc>
                  <a:txBody>
                    <a:bodyPr/>
                    <a:lstStyle/>
                    <a:p>
                      <a:pPr marL="67945" marR="0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068034"/>
                  </a:ext>
                </a:extLst>
              </a:tr>
              <a:tr h="198223">
                <a:tc>
                  <a:txBody>
                    <a:bodyPr/>
                    <a:lstStyle/>
                    <a:p>
                      <a:pPr marL="258445" marR="0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Localized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marR="71120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64,615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0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723877"/>
                  </a:ext>
                </a:extLst>
              </a:tr>
              <a:tr h="198223">
                <a:tc>
                  <a:txBody>
                    <a:bodyPr/>
                    <a:lstStyle/>
                    <a:p>
                      <a:pPr marL="258445" marR="0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marR="71120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12,796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0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71026"/>
                  </a:ext>
                </a:extLst>
              </a:tr>
              <a:tr h="198223">
                <a:tc>
                  <a:txBody>
                    <a:bodyPr/>
                    <a:lstStyle/>
                    <a:p>
                      <a:pPr marL="258445" marR="0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Distant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marR="70485" algn="ctr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5,080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4465" marR="0">
                        <a:lnSpc>
                          <a:spcPts val="12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688953"/>
                  </a:ext>
                </a:extLst>
              </a:tr>
              <a:tr h="198223">
                <a:tc>
                  <a:txBody>
                    <a:bodyPr/>
                    <a:lstStyle/>
                    <a:p>
                      <a:pPr marL="258445" marR="0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Unknown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marR="7112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10,666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0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717304"/>
                  </a:ext>
                </a:extLst>
              </a:tr>
              <a:tr h="198223">
                <a:tc>
                  <a:txBody>
                    <a:bodyPr/>
                    <a:lstStyle/>
                    <a:p>
                      <a:pPr marL="258445" marR="0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Missing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marR="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8905" marR="0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583727"/>
                  </a:ext>
                </a:extLst>
              </a:tr>
              <a:tr h="198223">
                <a:tc>
                  <a:txBody>
                    <a:bodyPr/>
                    <a:lstStyle/>
                    <a:p>
                      <a:pPr marL="67945" marR="0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Diagnostic</a:t>
                      </a:r>
                      <a:r>
                        <a:rPr lang="en-US" sz="1100" b="1" spc="-2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Confirmation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616063"/>
                  </a:ext>
                </a:extLst>
              </a:tr>
              <a:tr h="198223">
                <a:tc>
                  <a:txBody>
                    <a:bodyPr/>
                    <a:lstStyle/>
                    <a:p>
                      <a:pPr marL="258445" marR="0">
                        <a:lnSpc>
                          <a:spcPts val="124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Microscopically</a:t>
                      </a:r>
                      <a:r>
                        <a:rPr lang="en-US" sz="1100" spc="-2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confirmed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marR="71120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90,639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0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319105"/>
                  </a:ext>
                </a:extLst>
              </a:tr>
              <a:tr h="198223">
                <a:tc>
                  <a:txBody>
                    <a:bodyPr/>
                    <a:lstStyle/>
                    <a:p>
                      <a:pPr marL="258445" marR="0">
                        <a:lnSpc>
                          <a:spcPts val="124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Radiographically</a:t>
                      </a:r>
                      <a:r>
                        <a:rPr lang="en-US" sz="1100" spc="-2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confirmed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470" marR="71755" algn="ctr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8905" marR="0">
                        <a:lnSpc>
                          <a:spcPts val="12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130340"/>
                  </a:ext>
                </a:extLst>
              </a:tr>
              <a:tr h="196136">
                <a:tc>
                  <a:txBody>
                    <a:bodyPr/>
                    <a:lstStyle/>
                    <a:p>
                      <a:pPr marL="258445" marR="0">
                        <a:lnSpc>
                          <a:spcPts val="128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marR="70485" algn="ctr">
                        <a:lnSpc>
                          <a:spcPts val="128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4465" marR="0">
                        <a:lnSpc>
                          <a:spcPts val="128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890302"/>
                  </a:ext>
                </a:extLst>
              </a:tr>
              <a:tr h="373494">
                <a:tc>
                  <a:txBody>
                    <a:bodyPr/>
                    <a:lstStyle/>
                    <a:p>
                      <a:pPr marL="67945" marR="0">
                        <a:lnSpc>
                          <a:spcPts val="133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Gleason</a:t>
                      </a:r>
                      <a:r>
                        <a:rPr lang="en-US" sz="1100" b="1" spc="-2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794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(Year</a:t>
                      </a:r>
                      <a:r>
                        <a:rPr lang="en-US" sz="1100" b="1" spc="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Diagnosis</a:t>
                      </a:r>
                      <a:r>
                        <a:rPr lang="en-US" sz="1100" b="1" spc="-1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2004-2017)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448448"/>
                  </a:ext>
                </a:extLst>
              </a:tr>
              <a:tr h="198223">
                <a:tc>
                  <a:txBody>
                    <a:bodyPr/>
                    <a:lstStyle/>
                    <a:p>
                      <a:pPr marL="258445" marR="0">
                        <a:lnSpc>
                          <a:spcPts val="124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Gleason</a:t>
                      </a:r>
                      <a:r>
                        <a:rPr lang="en-US" sz="1100" spc="-2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to</a:t>
                      </a:r>
                      <a:r>
                        <a:rPr lang="en-US" sz="11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marR="71755" algn="ctr">
                        <a:lnSpc>
                          <a:spcPts val="12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0">
                        <a:lnSpc>
                          <a:spcPts val="12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596261"/>
                  </a:ext>
                </a:extLst>
              </a:tr>
              <a:tr h="198223">
                <a:tc>
                  <a:txBody>
                    <a:bodyPr/>
                    <a:lstStyle/>
                    <a:p>
                      <a:pPr marL="258445" marR="0">
                        <a:lnSpc>
                          <a:spcPts val="124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Gleason</a:t>
                      </a:r>
                      <a:r>
                        <a:rPr lang="en-US" sz="1100" spc="-2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marR="71755" algn="ctr">
                        <a:lnSpc>
                          <a:spcPts val="12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23,481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0">
                        <a:lnSpc>
                          <a:spcPts val="12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51724"/>
                  </a:ext>
                </a:extLst>
              </a:tr>
              <a:tr h="198223">
                <a:tc>
                  <a:txBody>
                    <a:bodyPr/>
                    <a:lstStyle/>
                    <a:p>
                      <a:pPr marL="258445" marR="0">
                        <a:lnSpc>
                          <a:spcPts val="124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Gleason</a:t>
                      </a:r>
                      <a:r>
                        <a:rPr lang="en-US" sz="1100" spc="-2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to</a:t>
                      </a:r>
                      <a:r>
                        <a:rPr lang="en-US" sz="11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marR="71755" algn="ctr">
                        <a:lnSpc>
                          <a:spcPts val="12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11,630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0">
                        <a:lnSpc>
                          <a:spcPts val="12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163235"/>
                  </a:ext>
                </a:extLst>
              </a:tr>
              <a:tr h="198223">
                <a:tc>
                  <a:txBody>
                    <a:bodyPr/>
                    <a:lstStyle/>
                    <a:p>
                      <a:pPr marL="258445" marR="0">
                        <a:lnSpc>
                          <a:spcPts val="124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Missing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marR="70485" algn="ctr">
                        <a:lnSpc>
                          <a:spcPts val="12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7,398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marR="0">
                        <a:lnSpc>
                          <a:spcPts val="12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809012"/>
                  </a:ext>
                </a:extLst>
              </a:tr>
              <a:tr h="198223">
                <a:tc>
                  <a:txBody>
                    <a:bodyPr/>
                    <a:lstStyle/>
                    <a:p>
                      <a:pPr marL="67945" marR="0">
                        <a:lnSpc>
                          <a:spcPts val="12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71120" algn="ctr">
                        <a:lnSpc>
                          <a:spcPts val="12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93,159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855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754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0B250E-3F38-F246-8455-79B8123882C8}"/>
              </a:ext>
            </a:extLst>
          </p:cNvPr>
          <p:cNvSpPr/>
          <p:nvPr/>
        </p:nvSpPr>
        <p:spPr>
          <a:xfrm rot="5400000">
            <a:off x="5703254" y="-5703252"/>
            <a:ext cx="785495" cy="1219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10212DAF-19CE-7C4F-872C-872599DE86B7}"/>
              </a:ext>
            </a:extLst>
          </p:cNvPr>
          <p:cNvSpPr txBox="1"/>
          <p:nvPr/>
        </p:nvSpPr>
        <p:spPr>
          <a:xfrm rot="16200000">
            <a:off x="5819455" y="-3941301"/>
            <a:ext cx="553085" cy="866809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PROSTATE CANCER STATISTICS BY PATIENT AND TUMOR CHARACTERISTICS</a:t>
            </a:r>
            <a:endParaRPr lang="en-US" sz="2000" dirty="0">
              <a:solidFill>
                <a:schemeClr val="bg1"/>
              </a:solidFill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3BF3C7-8D83-BB44-BAB7-6020255E77B1}"/>
              </a:ext>
            </a:extLst>
          </p:cNvPr>
          <p:cNvCxnSpPr/>
          <p:nvPr/>
        </p:nvCxnSpPr>
        <p:spPr>
          <a:xfrm>
            <a:off x="5023943" y="617569"/>
            <a:ext cx="1923393" cy="0"/>
          </a:xfrm>
          <a:prstGeom prst="line">
            <a:avLst/>
          </a:prstGeom>
          <a:ln w="60325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84">
            <a:extLst>
              <a:ext uri="{FF2B5EF4-FFF2-40B4-BE49-F238E27FC236}">
                <a16:creationId xmlns:a16="http://schemas.microsoft.com/office/drawing/2014/main" id="{27DBB45A-B4BD-F743-A019-1E9B499F12F9}"/>
              </a:ext>
            </a:extLst>
          </p:cNvPr>
          <p:cNvSpPr txBox="1"/>
          <p:nvPr/>
        </p:nvSpPr>
        <p:spPr>
          <a:xfrm>
            <a:off x="1586532" y="814509"/>
            <a:ext cx="8843515" cy="52013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4300" marR="0" indent="-111760" algn="ctr">
              <a:spcBef>
                <a:spcPts val="515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8F1B1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Table 2. </a:t>
            </a:r>
            <a: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Proportion of Invasive Prostate Cancer Cases by Age, Race/Ethnicity, Socioeconomic Status, Stage and Gleason Score, Los Angeles County, 2000-2017. </a:t>
            </a:r>
            <a:r>
              <a:rPr lang="en-US" sz="1400" b="1" dirty="0">
                <a:effectLst/>
                <a:latin typeface="Adobe Caslon Pro" panose="0205060205050A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latin typeface="Adobe Caslon Pro" panose="0205050205050A0204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b="1" dirty="0">
              <a:effectLst/>
              <a:latin typeface="Adobe Caslon Pro" panose="0205050205050A0204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9DD4-C9B8-9C46-A095-7E07549342FC}" type="slidenum">
              <a:rPr lang="en-US" smtClean="0"/>
              <a:t>4</a:t>
            </a:fld>
            <a:endParaRPr lang="en-US"/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AEA3368A-227B-4F90-A4A6-4D5FECC9198D}"/>
              </a:ext>
            </a:extLst>
          </p:cNvPr>
          <p:cNvSpPr txBox="1"/>
          <p:nvPr/>
        </p:nvSpPr>
        <p:spPr>
          <a:xfrm>
            <a:off x="1563881" y="6078848"/>
            <a:ext cx="8843515" cy="59439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Suggested Citation:</a:t>
            </a:r>
            <a:endParaRPr lang="en-US" sz="12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Hamilton AS, 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Hwang AE, Tsai KY, Huynh J, Liu L,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Cacciamani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G, Gill I,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Deapen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D. Cancer in Los Angeles County: Prostate Cancer Incidence, Mortality and Survival 2000-2017. Los Angeles Cancer Surveillance Program, Norris Comprehensive Cancer Center, University of Southern California, 2021.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F82E99-BC28-45FE-8D04-B557F92A4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374012"/>
              </p:ext>
            </p:extLst>
          </p:nvPr>
        </p:nvGraphicFramePr>
        <p:xfrm>
          <a:off x="3053627" y="1377419"/>
          <a:ext cx="6084746" cy="458522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17081">
                  <a:extLst>
                    <a:ext uri="{9D8B030D-6E8A-4147-A177-3AD203B41FA5}">
                      <a16:colId xmlns:a16="http://schemas.microsoft.com/office/drawing/2014/main" val="175470160"/>
                    </a:ext>
                  </a:extLst>
                </a:gridCol>
                <a:gridCol w="1086527">
                  <a:extLst>
                    <a:ext uri="{9D8B030D-6E8A-4147-A177-3AD203B41FA5}">
                      <a16:colId xmlns:a16="http://schemas.microsoft.com/office/drawing/2014/main" val="251133184"/>
                    </a:ext>
                  </a:extLst>
                </a:gridCol>
                <a:gridCol w="1045822">
                  <a:extLst>
                    <a:ext uri="{9D8B030D-6E8A-4147-A177-3AD203B41FA5}">
                      <a16:colId xmlns:a16="http://schemas.microsoft.com/office/drawing/2014/main" val="1707377492"/>
                    </a:ext>
                  </a:extLst>
                </a:gridCol>
                <a:gridCol w="807302">
                  <a:extLst>
                    <a:ext uri="{9D8B030D-6E8A-4147-A177-3AD203B41FA5}">
                      <a16:colId xmlns:a16="http://schemas.microsoft.com/office/drawing/2014/main" val="1007288851"/>
                    </a:ext>
                  </a:extLst>
                </a:gridCol>
                <a:gridCol w="928014">
                  <a:extLst>
                    <a:ext uri="{9D8B030D-6E8A-4147-A177-3AD203B41FA5}">
                      <a16:colId xmlns:a16="http://schemas.microsoft.com/office/drawing/2014/main" val="610308553"/>
                    </a:ext>
                  </a:extLst>
                </a:gridCol>
              </a:tblGrid>
              <a:tr h="332289">
                <a:tc>
                  <a:txBody>
                    <a:bodyPr/>
                    <a:lstStyle/>
                    <a:p>
                      <a:pPr marL="67945" marR="0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17"/>
                    </a:solidFill>
                  </a:tcPr>
                </a:tc>
                <a:tc>
                  <a:txBody>
                    <a:bodyPr/>
                    <a:lstStyle/>
                    <a:p>
                      <a:pPr marL="104140" marR="9906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Non-Hispanic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04140" marR="97790" algn="ctr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17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8064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Non-Hispanic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4455" marR="79375" algn="ctr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17"/>
                    </a:solidFill>
                  </a:tcPr>
                </a:tc>
                <a:tc>
                  <a:txBody>
                    <a:bodyPr/>
                    <a:lstStyle/>
                    <a:p>
                      <a:pPr marL="140970" marR="137160" algn="ctr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Hispanic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17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413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Asian/Pacific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6675" marR="62230" algn="ctr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Islander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765472"/>
                  </a:ext>
                </a:extLst>
              </a:tr>
              <a:tr h="171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17"/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0" algn="ctr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17"/>
                    </a:solidFill>
                  </a:tcPr>
                </a:tc>
                <a:tc>
                  <a:txBody>
                    <a:bodyPr/>
                    <a:lstStyle/>
                    <a:p>
                      <a:pPr marL="4445" marR="0" algn="ctr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17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algn="ctr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17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algn="ctr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608581"/>
                  </a:ext>
                </a:extLst>
              </a:tr>
              <a:tr h="171182">
                <a:tc>
                  <a:txBody>
                    <a:bodyPr/>
                    <a:lstStyle/>
                    <a:p>
                      <a:pPr marL="67945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132532"/>
                  </a:ext>
                </a:extLst>
              </a:tr>
              <a:tr h="170591">
                <a:tc>
                  <a:txBody>
                    <a:bodyPr/>
                    <a:lstStyle/>
                    <a:p>
                      <a:pPr marL="226695" marR="0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marR="0" algn="ctr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marR="0" algn="ctr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marR="0" algn="ctr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marR="0" algn="ctr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725486"/>
                  </a:ext>
                </a:extLst>
              </a:tr>
              <a:tr h="171182">
                <a:tc>
                  <a:txBody>
                    <a:bodyPr/>
                    <a:lstStyle/>
                    <a:p>
                      <a:pPr marL="226695" marR="0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50-59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140" marR="97155" algn="ctr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marR="78740" algn="ctr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0" marR="136525" algn="ctr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64135" algn="ctr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7405"/>
                  </a:ext>
                </a:extLst>
              </a:tr>
              <a:tr h="171182">
                <a:tc>
                  <a:txBody>
                    <a:bodyPr/>
                    <a:lstStyle/>
                    <a:p>
                      <a:pPr marL="226695" marR="0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60-64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140" marR="97155" algn="ctr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marR="78740" algn="ctr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0" marR="136525" algn="ctr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63500" algn="ctr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445056"/>
                  </a:ext>
                </a:extLst>
              </a:tr>
              <a:tr h="170591">
                <a:tc>
                  <a:txBody>
                    <a:bodyPr/>
                    <a:lstStyle/>
                    <a:p>
                      <a:pPr marL="226695" marR="0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65-69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140" marR="96520" algn="ctr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marR="78740" algn="ctr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0" marR="136525" algn="ctr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63500" algn="ctr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519230"/>
                  </a:ext>
                </a:extLst>
              </a:tr>
              <a:tr h="171182">
                <a:tc>
                  <a:txBody>
                    <a:bodyPr/>
                    <a:lstStyle/>
                    <a:p>
                      <a:pPr marL="226695" marR="0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70-74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140" marR="97155" algn="ctr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marR="78740" algn="ctr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0" marR="136525" algn="ctr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63500" algn="ctr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790032"/>
                  </a:ext>
                </a:extLst>
              </a:tr>
              <a:tr h="171182">
                <a:tc>
                  <a:txBody>
                    <a:bodyPr/>
                    <a:lstStyle/>
                    <a:p>
                      <a:pPr marL="207010" marR="0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≥75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140" marR="96520" algn="ctr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marR="78740" algn="ctr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0" marR="136525" algn="ctr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64135" algn="ctr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087716"/>
                  </a:ext>
                </a:extLst>
              </a:tr>
              <a:tr h="170591">
                <a:tc>
                  <a:txBody>
                    <a:bodyPr/>
                    <a:lstStyle/>
                    <a:p>
                      <a:pPr marL="67945" marR="0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Socioeconomic</a:t>
                      </a:r>
                      <a:r>
                        <a:rPr lang="en-US" sz="1000" b="1" spc="-2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376455"/>
                  </a:ext>
                </a:extLst>
              </a:tr>
              <a:tr h="171182">
                <a:tc>
                  <a:txBody>
                    <a:bodyPr/>
                    <a:lstStyle/>
                    <a:p>
                      <a:pPr marL="181610" marR="0">
                        <a:lnSpc>
                          <a:spcPts val="133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Highest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140" marR="97155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marR="78740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marR="0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63500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040139"/>
                  </a:ext>
                </a:extLst>
              </a:tr>
              <a:tr h="171182">
                <a:tc>
                  <a:txBody>
                    <a:bodyPr/>
                    <a:lstStyle/>
                    <a:p>
                      <a:pPr marL="168910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Mid-High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140" marR="97155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marR="79375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0" marR="137160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64135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672950"/>
                  </a:ext>
                </a:extLst>
              </a:tr>
              <a:tr h="170591">
                <a:tc>
                  <a:txBody>
                    <a:bodyPr/>
                    <a:lstStyle/>
                    <a:p>
                      <a:pPr marL="167005" marR="0">
                        <a:lnSpc>
                          <a:spcPts val="133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Middle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140" marR="96520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marR="78105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0" marR="136525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64135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933911"/>
                  </a:ext>
                </a:extLst>
              </a:tr>
              <a:tr h="171182">
                <a:tc>
                  <a:txBody>
                    <a:bodyPr/>
                    <a:lstStyle/>
                    <a:p>
                      <a:pPr marL="170815" marR="0">
                        <a:lnSpc>
                          <a:spcPts val="133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Mid-Low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140" marR="96520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marR="79375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0" marR="137160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64135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58509"/>
                  </a:ext>
                </a:extLst>
              </a:tr>
              <a:tr h="171182">
                <a:tc>
                  <a:txBody>
                    <a:bodyPr/>
                    <a:lstStyle/>
                    <a:p>
                      <a:pPr marL="170815" marR="0">
                        <a:lnSpc>
                          <a:spcPts val="133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Lowest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marR="0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marR="78740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0" marR="136525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63500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563120"/>
                  </a:ext>
                </a:extLst>
              </a:tr>
              <a:tr h="170591">
                <a:tc>
                  <a:txBody>
                    <a:bodyPr/>
                    <a:lstStyle/>
                    <a:p>
                      <a:pPr marL="67945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21078"/>
                  </a:ext>
                </a:extLst>
              </a:tr>
              <a:tr h="171182">
                <a:tc>
                  <a:txBody>
                    <a:bodyPr/>
                    <a:lstStyle/>
                    <a:p>
                      <a:pPr marL="226695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Localized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140" marR="96520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marR="78105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0" marR="137160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64135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906501"/>
                  </a:ext>
                </a:extLst>
              </a:tr>
              <a:tr h="171182">
                <a:tc>
                  <a:txBody>
                    <a:bodyPr/>
                    <a:lstStyle/>
                    <a:p>
                      <a:pPr marL="226695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140" marR="97790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marR="78740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0" marR="136525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64135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979920"/>
                  </a:ext>
                </a:extLst>
              </a:tr>
              <a:tr h="170591">
                <a:tc>
                  <a:txBody>
                    <a:bodyPr/>
                    <a:lstStyle/>
                    <a:p>
                      <a:pPr marL="226695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Distant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marR="0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marR="0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marR="0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marR="0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584134"/>
                  </a:ext>
                </a:extLst>
              </a:tr>
              <a:tr h="171182">
                <a:tc>
                  <a:txBody>
                    <a:bodyPr/>
                    <a:lstStyle/>
                    <a:p>
                      <a:pPr marL="226695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Unknown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marR="0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marR="0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0" marR="137160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marR="0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311382"/>
                  </a:ext>
                </a:extLst>
              </a:tr>
              <a:tr h="332289">
                <a:tc>
                  <a:txBody>
                    <a:bodyPr/>
                    <a:lstStyle/>
                    <a:p>
                      <a:pPr marL="100330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Gleason</a:t>
                      </a:r>
                      <a:r>
                        <a:rPr lang="en-US" sz="1000" b="1" spc="-2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7945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(Year</a:t>
                      </a:r>
                      <a:r>
                        <a:rPr lang="en-US" sz="1000" b="1" spc="-1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US" sz="1000" b="1" spc="-2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Diagnosis</a:t>
                      </a:r>
                      <a:r>
                        <a:rPr lang="en-US" sz="1000" b="1" spc="-2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2004-2017)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612422"/>
                  </a:ext>
                </a:extLst>
              </a:tr>
              <a:tr h="171182">
                <a:tc>
                  <a:txBody>
                    <a:bodyPr/>
                    <a:lstStyle/>
                    <a:p>
                      <a:pPr marL="258445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</a:t>
                      </a:r>
                      <a:r>
                        <a:rPr lang="en-US" sz="10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0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140" marR="97155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marR="78105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0" marR="136525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63500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979662"/>
                  </a:ext>
                </a:extLst>
              </a:tr>
              <a:tr h="170591">
                <a:tc>
                  <a:txBody>
                    <a:bodyPr/>
                    <a:lstStyle/>
                    <a:p>
                      <a:pPr marL="258445" marR="0">
                        <a:lnSpc>
                          <a:spcPts val="124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</a:t>
                      </a:r>
                      <a:r>
                        <a:rPr lang="en-US" sz="10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140" marR="96520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marR="78740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0" marR="136525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64135" algn="ctr">
                        <a:lnSpc>
                          <a:spcPts val="130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192461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marL="258445" marR="0">
                        <a:lnSpc>
                          <a:spcPts val="124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</a:t>
                      </a:r>
                      <a:r>
                        <a:rPr lang="en-US" sz="10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000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0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140" marR="96520" algn="ctr">
                        <a:lnSpc>
                          <a:spcPts val="127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marR="78740" algn="ctr">
                        <a:lnSpc>
                          <a:spcPts val="127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0" marR="137160" algn="ctr">
                        <a:lnSpc>
                          <a:spcPts val="127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63500" algn="ctr">
                        <a:lnSpc>
                          <a:spcPts val="127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243092"/>
                  </a:ext>
                </a:extLst>
              </a:tr>
              <a:tr h="165279">
                <a:tc>
                  <a:txBody>
                    <a:bodyPr/>
                    <a:lstStyle/>
                    <a:p>
                      <a:pPr marL="67945" marR="0">
                        <a:lnSpc>
                          <a:spcPts val="127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en-US" sz="1000" b="1" spc="-1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17"/>
                    </a:solidFill>
                  </a:tcPr>
                </a:tc>
                <a:tc>
                  <a:txBody>
                    <a:bodyPr/>
                    <a:lstStyle/>
                    <a:p>
                      <a:pPr marL="103505" marR="99060" algn="ctr">
                        <a:lnSpc>
                          <a:spcPts val="127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44570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17"/>
                    </a:solidFill>
                  </a:tcPr>
                </a:tc>
                <a:tc>
                  <a:txBody>
                    <a:bodyPr/>
                    <a:lstStyle/>
                    <a:p>
                      <a:pPr marL="83820" marR="80645" algn="ctr">
                        <a:lnSpc>
                          <a:spcPts val="127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14449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17"/>
                    </a:solidFill>
                  </a:tcPr>
                </a:tc>
                <a:tc>
                  <a:txBody>
                    <a:bodyPr/>
                    <a:lstStyle/>
                    <a:p>
                      <a:pPr marL="139065" marR="137160" algn="ctr">
                        <a:lnSpc>
                          <a:spcPts val="127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21427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17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1595" algn="ctr">
                        <a:lnSpc>
                          <a:spcPts val="127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8555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357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083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0B250E-3F38-F246-8455-79B8123882C8}"/>
              </a:ext>
            </a:extLst>
          </p:cNvPr>
          <p:cNvSpPr/>
          <p:nvPr/>
        </p:nvSpPr>
        <p:spPr>
          <a:xfrm rot="5400000">
            <a:off x="5703251" y="-5703252"/>
            <a:ext cx="785495" cy="1219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10212DAF-19CE-7C4F-872C-872599DE86B7}"/>
              </a:ext>
            </a:extLst>
          </p:cNvPr>
          <p:cNvSpPr txBox="1"/>
          <p:nvPr/>
        </p:nvSpPr>
        <p:spPr>
          <a:xfrm rot="16200000">
            <a:off x="5819455" y="-3941301"/>
            <a:ext cx="553085" cy="866809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PROSTATE CANCER STATISTICS BY PATIENT AND TUMOR CHARACTERISTICS</a:t>
            </a:r>
            <a:endParaRPr lang="en-US" sz="2000" dirty="0">
              <a:solidFill>
                <a:schemeClr val="bg1"/>
              </a:solidFill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3BF3C7-8D83-BB44-BAB7-6020255E77B1}"/>
              </a:ext>
            </a:extLst>
          </p:cNvPr>
          <p:cNvCxnSpPr/>
          <p:nvPr/>
        </p:nvCxnSpPr>
        <p:spPr>
          <a:xfrm>
            <a:off x="5023943" y="617569"/>
            <a:ext cx="1923393" cy="0"/>
          </a:xfrm>
          <a:prstGeom prst="line">
            <a:avLst/>
          </a:prstGeom>
          <a:ln w="60325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84">
            <a:extLst>
              <a:ext uri="{FF2B5EF4-FFF2-40B4-BE49-F238E27FC236}">
                <a16:creationId xmlns:a16="http://schemas.microsoft.com/office/drawing/2014/main" id="{27DBB45A-B4BD-F743-A019-1E9B499F12F9}"/>
              </a:ext>
            </a:extLst>
          </p:cNvPr>
          <p:cNvSpPr txBox="1"/>
          <p:nvPr/>
        </p:nvSpPr>
        <p:spPr>
          <a:xfrm>
            <a:off x="1674242" y="1062997"/>
            <a:ext cx="8843515" cy="48326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4300" marR="0" indent="-111760" algn="ctr">
              <a:spcBef>
                <a:spcPts val="515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8F1B1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Figure 1A</a:t>
            </a:r>
            <a: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Distribution of Stage of Invasive Prostate Cancer by Age, </a:t>
            </a:r>
          </a:p>
          <a:p>
            <a:pPr marL="114300" marR="0" indent="-111760" algn="ctr">
              <a:spcBef>
                <a:spcPts val="515"/>
              </a:spcBef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Los Angeles County, 2000-2017.</a:t>
            </a:r>
            <a:endParaRPr lang="en-US" sz="1400" b="1" dirty="0">
              <a:effectLst/>
              <a:latin typeface="Adobe Caslon Pro" panose="0205050205050A0204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9DD4-C9B8-9C46-A095-7E07549342FC}" type="slidenum">
              <a:rPr lang="en-US" smtClean="0"/>
              <a:t>5</a:t>
            </a:fld>
            <a:endParaRPr lang="en-US"/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AEA3368A-227B-4F90-A4A6-4D5FECC9198D}"/>
              </a:ext>
            </a:extLst>
          </p:cNvPr>
          <p:cNvSpPr txBox="1"/>
          <p:nvPr/>
        </p:nvSpPr>
        <p:spPr>
          <a:xfrm>
            <a:off x="1563881" y="6078848"/>
            <a:ext cx="8843515" cy="59439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Suggested Citation:</a:t>
            </a:r>
            <a:endParaRPr lang="en-US" sz="12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Hamilton AS, 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Hwang AE, Tsai KY, Huynh J, Liu L,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Cacciamani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G, Gill I,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Deapen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D. Cancer in Los Angeles County: Prostate Cancer Incidence, Mortality and Survival 2000-2017. Los Angeles Cancer Surveillance Program, Norris Comprehensive Cancer Center, University of Southern California, 2021.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20EA7BA-39EA-4A4C-8F1B-34D1B8867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665" y="1546267"/>
            <a:ext cx="6820669" cy="34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41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0B250E-3F38-F246-8455-79B8123882C8}"/>
              </a:ext>
            </a:extLst>
          </p:cNvPr>
          <p:cNvSpPr/>
          <p:nvPr/>
        </p:nvSpPr>
        <p:spPr>
          <a:xfrm rot="5400000">
            <a:off x="5703251" y="-5703252"/>
            <a:ext cx="785495" cy="1219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10212DAF-19CE-7C4F-872C-872599DE86B7}"/>
              </a:ext>
            </a:extLst>
          </p:cNvPr>
          <p:cNvSpPr txBox="1"/>
          <p:nvPr/>
        </p:nvSpPr>
        <p:spPr>
          <a:xfrm rot="16200000">
            <a:off x="5819455" y="-3941301"/>
            <a:ext cx="553085" cy="866809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PROSTATE CANCER STATISTICS BY PATIENT AND TUMOR CHARACTERISTICS</a:t>
            </a:r>
            <a:endParaRPr lang="en-US" sz="2000" dirty="0">
              <a:solidFill>
                <a:schemeClr val="bg1"/>
              </a:solidFill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3BF3C7-8D83-BB44-BAB7-6020255E77B1}"/>
              </a:ext>
            </a:extLst>
          </p:cNvPr>
          <p:cNvCxnSpPr/>
          <p:nvPr/>
        </p:nvCxnSpPr>
        <p:spPr>
          <a:xfrm>
            <a:off x="5023943" y="617569"/>
            <a:ext cx="1923393" cy="0"/>
          </a:xfrm>
          <a:prstGeom prst="line">
            <a:avLst/>
          </a:prstGeom>
          <a:ln w="60325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84">
            <a:extLst>
              <a:ext uri="{FF2B5EF4-FFF2-40B4-BE49-F238E27FC236}">
                <a16:creationId xmlns:a16="http://schemas.microsoft.com/office/drawing/2014/main" id="{27DBB45A-B4BD-F743-A019-1E9B499F12F9}"/>
              </a:ext>
            </a:extLst>
          </p:cNvPr>
          <p:cNvSpPr txBox="1"/>
          <p:nvPr/>
        </p:nvSpPr>
        <p:spPr>
          <a:xfrm>
            <a:off x="1674242" y="1062923"/>
            <a:ext cx="8843515" cy="48334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4300" marR="0" indent="-111760" algn="ctr">
              <a:spcBef>
                <a:spcPts val="515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8F1B1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Figure 1B</a:t>
            </a:r>
            <a: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Distribution of Stage of Invasive Prostate Cancer by Race/Ethnicity, </a:t>
            </a:r>
          </a:p>
          <a:p>
            <a:pPr marL="114300" marR="0" indent="-111760" algn="ctr">
              <a:spcBef>
                <a:spcPts val="515"/>
              </a:spcBef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Los Angeles County, 2000-2017.</a:t>
            </a:r>
            <a:endParaRPr lang="en-US" sz="1400" b="1" dirty="0">
              <a:effectLst/>
              <a:latin typeface="Adobe Caslon Pro" panose="0205050205050A0204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9DD4-C9B8-9C46-A095-7E07549342FC}" type="slidenum">
              <a:rPr lang="en-US" smtClean="0"/>
              <a:t>6</a:t>
            </a:fld>
            <a:endParaRPr lang="en-US"/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AEA3368A-227B-4F90-A4A6-4D5FECC9198D}"/>
              </a:ext>
            </a:extLst>
          </p:cNvPr>
          <p:cNvSpPr txBox="1"/>
          <p:nvPr/>
        </p:nvSpPr>
        <p:spPr>
          <a:xfrm>
            <a:off x="1563881" y="6078848"/>
            <a:ext cx="8843515" cy="59439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Suggested Citation:</a:t>
            </a:r>
            <a:endParaRPr lang="en-US" sz="12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Hamilton AS, 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Hwang AE, Tsai KY, Huynh J, Liu L,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Cacciamani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G, Gill I,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Deapen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D. Cancer in Los Angeles County: Prostate Cancer Incidence, Mortality and Survival 2000-2017. Los Angeles Cancer Surveillance Program, Norris Comprehensive Cancer Center, University of Southern California, 2021.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81950-C7DA-447C-B5F4-01D68B399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717" y="1662112"/>
            <a:ext cx="6470560" cy="424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6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0B250E-3F38-F246-8455-79B8123882C8}"/>
              </a:ext>
            </a:extLst>
          </p:cNvPr>
          <p:cNvSpPr/>
          <p:nvPr/>
        </p:nvSpPr>
        <p:spPr>
          <a:xfrm rot="5400000">
            <a:off x="5703251" y="-5703252"/>
            <a:ext cx="785495" cy="1219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10212DAF-19CE-7C4F-872C-872599DE86B7}"/>
              </a:ext>
            </a:extLst>
          </p:cNvPr>
          <p:cNvSpPr txBox="1"/>
          <p:nvPr/>
        </p:nvSpPr>
        <p:spPr>
          <a:xfrm rot="16200000">
            <a:off x="5819455" y="-3941301"/>
            <a:ext cx="553085" cy="866809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PROSTATE CANCER STATISTICS BY PATIENT AND TUMOR CHARACTERISTICS</a:t>
            </a:r>
            <a:endParaRPr lang="en-US" sz="2000" dirty="0">
              <a:solidFill>
                <a:schemeClr val="bg1"/>
              </a:solidFill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3BF3C7-8D83-BB44-BAB7-6020255E77B1}"/>
              </a:ext>
            </a:extLst>
          </p:cNvPr>
          <p:cNvCxnSpPr/>
          <p:nvPr/>
        </p:nvCxnSpPr>
        <p:spPr>
          <a:xfrm>
            <a:off x="5023943" y="617569"/>
            <a:ext cx="1923393" cy="0"/>
          </a:xfrm>
          <a:prstGeom prst="line">
            <a:avLst/>
          </a:prstGeom>
          <a:ln w="60325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84">
            <a:extLst>
              <a:ext uri="{FF2B5EF4-FFF2-40B4-BE49-F238E27FC236}">
                <a16:creationId xmlns:a16="http://schemas.microsoft.com/office/drawing/2014/main" id="{27DBB45A-B4BD-F743-A019-1E9B499F12F9}"/>
              </a:ext>
            </a:extLst>
          </p:cNvPr>
          <p:cNvSpPr txBox="1"/>
          <p:nvPr/>
        </p:nvSpPr>
        <p:spPr>
          <a:xfrm>
            <a:off x="1674238" y="1232474"/>
            <a:ext cx="8843515" cy="52074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4300" marR="0" indent="-111760" algn="ctr">
              <a:spcBef>
                <a:spcPts val="515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8F1B1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Figure 1C</a:t>
            </a:r>
            <a: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Distribution of Stage of Invasive Prostate Cancer by Socioeconomic Status, </a:t>
            </a:r>
          </a:p>
          <a:p>
            <a:pPr marL="114300" marR="0" indent="-111760" algn="ctr">
              <a:spcBef>
                <a:spcPts val="515"/>
              </a:spcBef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Los Angeles County, 2000-2017.</a:t>
            </a:r>
            <a:endParaRPr lang="en-US" sz="1400" b="1" dirty="0">
              <a:effectLst/>
              <a:latin typeface="Adobe Caslon Pro" panose="0205050205050A0204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9DD4-C9B8-9C46-A095-7E07549342FC}" type="slidenum">
              <a:rPr lang="en-US" smtClean="0"/>
              <a:t>7</a:t>
            </a:fld>
            <a:endParaRPr lang="en-US"/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AEA3368A-227B-4F90-A4A6-4D5FECC9198D}"/>
              </a:ext>
            </a:extLst>
          </p:cNvPr>
          <p:cNvSpPr txBox="1"/>
          <p:nvPr/>
        </p:nvSpPr>
        <p:spPr>
          <a:xfrm>
            <a:off x="1563881" y="6078848"/>
            <a:ext cx="8843515" cy="59439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Suggested Citation:</a:t>
            </a:r>
            <a:endParaRPr lang="en-US" sz="12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Hamilton AS, 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Hwang AE, Tsai KY, Huynh J, Liu L,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Cacciamani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G, Gill I,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Deapen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D. Cancer in Los Angeles County: Prostate Cancer Incidence, Mortality and Survival 2000-2017. Los Angeles Cancer Surveillance Program, Norris Comprehensive Cancer Center, University of Southern California, 2021.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6DCBA9-E5B2-433E-9BB0-2105CFBAA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056" y="1801451"/>
            <a:ext cx="5893881" cy="277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35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0B250E-3F38-F246-8455-79B8123882C8}"/>
              </a:ext>
            </a:extLst>
          </p:cNvPr>
          <p:cNvSpPr/>
          <p:nvPr/>
        </p:nvSpPr>
        <p:spPr>
          <a:xfrm rot="5400000">
            <a:off x="5703251" y="-5703252"/>
            <a:ext cx="785495" cy="1219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10212DAF-19CE-7C4F-872C-872599DE86B7}"/>
              </a:ext>
            </a:extLst>
          </p:cNvPr>
          <p:cNvSpPr txBox="1"/>
          <p:nvPr/>
        </p:nvSpPr>
        <p:spPr>
          <a:xfrm rot="16200000">
            <a:off x="5819455" y="-3941301"/>
            <a:ext cx="553085" cy="866809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PROSTATE CANCER STATISTICS BY PATIENT AND TUMOR CHARACTERISTICS</a:t>
            </a:r>
            <a:endParaRPr lang="en-US" sz="2000" dirty="0">
              <a:solidFill>
                <a:schemeClr val="bg1"/>
              </a:solidFill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3BF3C7-8D83-BB44-BAB7-6020255E77B1}"/>
              </a:ext>
            </a:extLst>
          </p:cNvPr>
          <p:cNvCxnSpPr/>
          <p:nvPr/>
        </p:nvCxnSpPr>
        <p:spPr>
          <a:xfrm>
            <a:off x="5023943" y="617569"/>
            <a:ext cx="1923393" cy="0"/>
          </a:xfrm>
          <a:prstGeom prst="line">
            <a:avLst/>
          </a:prstGeom>
          <a:ln w="60325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84">
            <a:extLst>
              <a:ext uri="{FF2B5EF4-FFF2-40B4-BE49-F238E27FC236}">
                <a16:creationId xmlns:a16="http://schemas.microsoft.com/office/drawing/2014/main" id="{27DBB45A-B4BD-F743-A019-1E9B499F12F9}"/>
              </a:ext>
            </a:extLst>
          </p:cNvPr>
          <p:cNvSpPr txBox="1"/>
          <p:nvPr/>
        </p:nvSpPr>
        <p:spPr>
          <a:xfrm>
            <a:off x="1674238" y="1232474"/>
            <a:ext cx="8843515" cy="52074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4300" marR="0" indent="-111760" algn="ctr">
              <a:spcBef>
                <a:spcPts val="515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8F1B1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Figure 1D</a:t>
            </a:r>
            <a: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Distribution of Stage of Invasive Prostate Cancer by Gleason Score, </a:t>
            </a:r>
          </a:p>
          <a:p>
            <a:pPr marL="114300" marR="0" indent="-111760" algn="ctr">
              <a:spcBef>
                <a:spcPts val="515"/>
              </a:spcBef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Los Angeles County, 2000-2017.</a:t>
            </a:r>
            <a:endParaRPr lang="en-US" sz="1400" b="1" dirty="0">
              <a:effectLst/>
              <a:latin typeface="Adobe Caslon Pro" panose="0205050205050A0204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9DD4-C9B8-9C46-A095-7E07549342FC}" type="slidenum">
              <a:rPr lang="en-US" smtClean="0"/>
              <a:t>8</a:t>
            </a:fld>
            <a:endParaRPr lang="en-US"/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AEA3368A-227B-4F90-A4A6-4D5FECC9198D}"/>
              </a:ext>
            </a:extLst>
          </p:cNvPr>
          <p:cNvSpPr txBox="1"/>
          <p:nvPr/>
        </p:nvSpPr>
        <p:spPr>
          <a:xfrm>
            <a:off x="1563881" y="6078848"/>
            <a:ext cx="8843515" cy="59439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Suggested Citation:</a:t>
            </a:r>
            <a:endParaRPr lang="en-US" sz="12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Hamilton AS, 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Hwang AE, Tsai KY, Huynh J, Liu L,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Cacciamani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G, Gill I,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Deapen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D. Cancer in Los Angeles County: Prostate Cancer Incidence, Mortality and Survival 2000-2017. Los Angeles Cancer Surveillance Program, Norris Comprehensive Cancer Center, University of Southern California, 2021.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1C4A6A7-81BC-4F2D-9ACD-4C54445C0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507" y="2030720"/>
            <a:ext cx="6490986" cy="300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86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0B250E-3F38-F246-8455-79B8123882C8}"/>
              </a:ext>
            </a:extLst>
          </p:cNvPr>
          <p:cNvSpPr/>
          <p:nvPr/>
        </p:nvSpPr>
        <p:spPr>
          <a:xfrm rot="5400000">
            <a:off x="5703251" y="-5703252"/>
            <a:ext cx="785495" cy="1219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10212DAF-19CE-7C4F-872C-872599DE86B7}"/>
              </a:ext>
            </a:extLst>
          </p:cNvPr>
          <p:cNvSpPr txBox="1"/>
          <p:nvPr/>
        </p:nvSpPr>
        <p:spPr>
          <a:xfrm rot="16200000">
            <a:off x="5819455" y="-3941301"/>
            <a:ext cx="553085" cy="866809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PROSTATE CANCER STATISTICS BY PATIENT AND TUMOR CHARACTERISTICS</a:t>
            </a:r>
            <a:endParaRPr lang="en-US" sz="2000" dirty="0">
              <a:solidFill>
                <a:schemeClr val="bg1"/>
              </a:solidFill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3BF3C7-8D83-BB44-BAB7-6020255E77B1}"/>
              </a:ext>
            </a:extLst>
          </p:cNvPr>
          <p:cNvCxnSpPr/>
          <p:nvPr/>
        </p:nvCxnSpPr>
        <p:spPr>
          <a:xfrm>
            <a:off x="5023943" y="617569"/>
            <a:ext cx="1923393" cy="0"/>
          </a:xfrm>
          <a:prstGeom prst="line">
            <a:avLst/>
          </a:prstGeom>
          <a:ln w="60325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84">
            <a:extLst>
              <a:ext uri="{FF2B5EF4-FFF2-40B4-BE49-F238E27FC236}">
                <a16:creationId xmlns:a16="http://schemas.microsoft.com/office/drawing/2014/main" id="{27DBB45A-B4BD-F743-A019-1E9B499F12F9}"/>
              </a:ext>
            </a:extLst>
          </p:cNvPr>
          <p:cNvSpPr txBox="1"/>
          <p:nvPr/>
        </p:nvSpPr>
        <p:spPr>
          <a:xfrm>
            <a:off x="1674239" y="844428"/>
            <a:ext cx="8843515" cy="52074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4300" marR="0" indent="-111760" algn="ctr">
              <a:spcBef>
                <a:spcPts val="515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8F1B1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Table 2. </a:t>
            </a:r>
            <a: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Age-Adjusted Incidence Rate Ratio for Invasive Prostate Cancer by Age, Race/Ethnicity, Stage and </a:t>
            </a:r>
            <a:b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Gleason Score, Los Angeles County, 2000-2017.</a:t>
            </a:r>
            <a:endParaRPr lang="en-US" sz="1400" b="1" dirty="0">
              <a:effectLst/>
              <a:latin typeface="Adobe Caslon Pro" panose="0205050205050A0204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9DD4-C9B8-9C46-A095-7E07549342FC}" type="slidenum">
              <a:rPr lang="en-US" smtClean="0"/>
              <a:t>9</a:t>
            </a:fld>
            <a:endParaRPr lang="en-US"/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AEA3368A-227B-4F90-A4A6-4D5FECC9198D}"/>
              </a:ext>
            </a:extLst>
          </p:cNvPr>
          <p:cNvSpPr txBox="1"/>
          <p:nvPr/>
        </p:nvSpPr>
        <p:spPr>
          <a:xfrm>
            <a:off x="-2" y="5624407"/>
            <a:ext cx="3825022" cy="59439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Suggested Citation:</a:t>
            </a:r>
            <a:endParaRPr lang="en-US" sz="12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Hamilton AS, 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Hwang AE, Tsai KY, Huynh J, Liu L,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Cacciamani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G, Gill I, </a:t>
            </a:r>
            <a:r>
              <a:rPr lang="en-US" sz="1000" dirty="0" err="1">
                <a:solidFill>
                  <a:srgbClr val="221F1F"/>
                </a:solidFill>
                <a:latin typeface="Arial" panose="020B0604020202020204" pitchFamily="34" charset="0"/>
              </a:rPr>
              <a:t>Deapen</a:t>
            </a:r>
            <a:r>
              <a:rPr lang="en-US" sz="1000" dirty="0">
                <a:solidFill>
                  <a:srgbClr val="221F1F"/>
                </a:solidFill>
                <a:latin typeface="Arial" panose="020B0604020202020204" pitchFamily="34" charset="0"/>
              </a:rPr>
              <a:t> D. Cancer in Los Angeles County: Prostate Cancer Incidence, Mortality and Survival 2000-2017. Los Angeles Cancer Surveillance Program, Norris Comprehensive Cancer Center, University of Southern California, 2021.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D62EFD-9C2A-46FE-897F-28DC987DC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500547"/>
              </p:ext>
            </p:extLst>
          </p:nvPr>
        </p:nvGraphicFramePr>
        <p:xfrm>
          <a:off x="4302693" y="1307183"/>
          <a:ext cx="3365891" cy="543461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19308">
                  <a:extLst>
                    <a:ext uri="{9D8B030D-6E8A-4147-A177-3AD203B41FA5}">
                      <a16:colId xmlns:a16="http://schemas.microsoft.com/office/drawing/2014/main" val="2925595685"/>
                    </a:ext>
                  </a:extLst>
                </a:gridCol>
                <a:gridCol w="647989">
                  <a:extLst>
                    <a:ext uri="{9D8B030D-6E8A-4147-A177-3AD203B41FA5}">
                      <a16:colId xmlns:a16="http://schemas.microsoft.com/office/drawing/2014/main" val="946746075"/>
                    </a:ext>
                  </a:extLst>
                </a:gridCol>
                <a:gridCol w="898594">
                  <a:extLst>
                    <a:ext uri="{9D8B030D-6E8A-4147-A177-3AD203B41FA5}">
                      <a16:colId xmlns:a16="http://schemas.microsoft.com/office/drawing/2014/main" val="71618245"/>
                    </a:ext>
                  </a:extLst>
                </a:gridCol>
              </a:tblGrid>
              <a:tr h="343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54610" marR="49530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Incidence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3975" marR="49530" algn="ctr">
                        <a:lnSpc>
                          <a:spcPts val="13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68580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Incidence</a:t>
                      </a:r>
                      <a:r>
                        <a:rPr lang="en-US" sz="800" b="1" spc="-1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2390" marR="67310" algn="ctr">
                        <a:lnSpc>
                          <a:spcPts val="13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Ratios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690477"/>
                  </a:ext>
                </a:extLst>
              </a:tr>
              <a:tr h="163736">
                <a:tc>
                  <a:txBody>
                    <a:bodyPr/>
                    <a:lstStyle/>
                    <a:p>
                      <a:pPr marL="67945" marR="0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0" algn="r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776628"/>
                  </a:ext>
                </a:extLst>
              </a:tr>
              <a:tr h="163736">
                <a:tc>
                  <a:txBody>
                    <a:bodyPr/>
                    <a:lstStyle/>
                    <a:p>
                      <a:pPr marL="67945" marR="0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319222"/>
                  </a:ext>
                </a:extLst>
              </a:tr>
              <a:tr h="163736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48920" algn="r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6715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528689"/>
                  </a:ext>
                </a:extLst>
              </a:tr>
              <a:tr h="163736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50-59</a:t>
                      </a:r>
                      <a:r>
                        <a:rPr lang="en-US" sz="8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(Reference)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8435" algn="r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6715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599003"/>
                  </a:ext>
                </a:extLst>
              </a:tr>
              <a:tr h="163736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60-64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8435" algn="r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438.9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6715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606124"/>
                  </a:ext>
                </a:extLst>
              </a:tr>
              <a:tr h="163736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65-69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8435" algn="r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723.2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6715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663046"/>
                  </a:ext>
                </a:extLst>
              </a:tr>
              <a:tr h="163736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70-74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8435" algn="r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6715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312717"/>
                  </a:ext>
                </a:extLst>
              </a:tr>
              <a:tr h="163736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</a:t>
                      </a: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8435" algn="r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633.9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6715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009235"/>
                  </a:ext>
                </a:extLst>
              </a:tr>
              <a:tr h="163736">
                <a:tc>
                  <a:txBody>
                    <a:bodyPr/>
                    <a:lstStyle/>
                    <a:p>
                      <a:pPr marL="67945" marR="0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Race/Ethnicity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34333"/>
                  </a:ext>
                </a:extLst>
              </a:tr>
              <a:tr h="163736">
                <a:tc>
                  <a:txBody>
                    <a:bodyPr/>
                    <a:lstStyle/>
                    <a:p>
                      <a:pPr marL="0" marR="245110" algn="r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Non-Hispanic</a:t>
                      </a:r>
                      <a:r>
                        <a:rPr lang="en-US" sz="800" spc="-2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  <a:r>
                        <a:rPr lang="en-US" sz="8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(Reference)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8435" algn="r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6715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90775"/>
                  </a:ext>
                </a:extLst>
              </a:tr>
              <a:tr h="163736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Non-Hispanic</a:t>
                      </a:r>
                      <a:r>
                        <a:rPr lang="en-US" sz="800" spc="-2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8435" algn="r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207.6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6715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676709"/>
                  </a:ext>
                </a:extLst>
              </a:tr>
              <a:tr h="163736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8435" algn="r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107.7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6715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932534"/>
                  </a:ext>
                </a:extLst>
              </a:tr>
              <a:tr h="163736">
                <a:tc>
                  <a:txBody>
                    <a:bodyPr/>
                    <a:lstStyle/>
                    <a:p>
                      <a:pPr marL="258445" marR="0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Asian/Pacific</a:t>
                      </a:r>
                      <a:r>
                        <a:rPr lang="en-US" sz="800" spc="-2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Islander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3360" algn="r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6715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30664"/>
                  </a:ext>
                </a:extLst>
              </a:tr>
              <a:tr h="163736">
                <a:tc>
                  <a:txBody>
                    <a:bodyPr/>
                    <a:lstStyle/>
                    <a:p>
                      <a:pPr marL="67945" marR="0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</a:t>
                      </a:r>
                      <a:r>
                        <a:rPr lang="en-US" sz="800" b="1" i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Pacific</a:t>
                      </a:r>
                      <a:r>
                        <a:rPr lang="en-US" sz="800" b="1" spc="-3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Islander</a:t>
                      </a:r>
                      <a:r>
                        <a:rPr lang="en-US" sz="800" b="1" spc="-2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Ethnicity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345268"/>
                  </a:ext>
                </a:extLst>
              </a:tr>
              <a:tr h="163736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Chinese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3360" algn="r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6715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274573"/>
                  </a:ext>
                </a:extLst>
              </a:tr>
              <a:tr h="163736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Japanese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3360" algn="r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6715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510066"/>
                  </a:ext>
                </a:extLst>
              </a:tr>
              <a:tr h="163736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Filipino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8435" algn="r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6715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620393"/>
                  </a:ext>
                </a:extLst>
              </a:tr>
              <a:tr h="163736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Korean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3360" algn="r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6715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483116"/>
                  </a:ext>
                </a:extLst>
              </a:tr>
              <a:tr h="163736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Vietnamese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3360" algn="r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6715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27720"/>
                  </a:ext>
                </a:extLst>
              </a:tr>
              <a:tr h="163736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</a:t>
                      </a:r>
                      <a:r>
                        <a:rPr lang="en-US" sz="8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3360" algn="r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6715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863500"/>
                  </a:ext>
                </a:extLst>
              </a:tr>
              <a:tr h="163736">
                <a:tc>
                  <a:txBody>
                    <a:bodyPr/>
                    <a:lstStyle/>
                    <a:p>
                      <a:pPr marL="0" marR="197485" algn="r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Thai/Hmong/Cambodian/Laotian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3360" algn="r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6715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965163"/>
                  </a:ext>
                </a:extLst>
              </a:tr>
              <a:tr h="163736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Hawaiian/Samoan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8435" algn="r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6715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981331"/>
                  </a:ext>
                </a:extLst>
              </a:tr>
              <a:tr h="163736">
                <a:tc>
                  <a:txBody>
                    <a:bodyPr/>
                    <a:lstStyle/>
                    <a:p>
                      <a:pPr marL="67945" marR="0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800" b="1" spc="-3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25929"/>
                  </a:ext>
                </a:extLst>
              </a:tr>
              <a:tr h="163736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Localized</a:t>
                      </a:r>
                      <a:r>
                        <a:rPr lang="en-US" sz="800" spc="-2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(Reference)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3360" algn="r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6715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885549"/>
                  </a:ext>
                </a:extLst>
              </a:tr>
              <a:tr h="163736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3360" algn="r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6715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027055"/>
                  </a:ext>
                </a:extLst>
              </a:tr>
              <a:tr h="163736">
                <a:tc>
                  <a:txBody>
                    <a:bodyPr/>
                    <a:lstStyle/>
                    <a:p>
                      <a:pPr marL="258445" marR="0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Distant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48920" algn="r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6715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304713"/>
                  </a:ext>
                </a:extLst>
              </a:tr>
              <a:tr h="343134">
                <a:tc>
                  <a:txBody>
                    <a:bodyPr/>
                    <a:lstStyle/>
                    <a:p>
                      <a:pPr marL="67945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Gleason</a:t>
                      </a:r>
                      <a:r>
                        <a:rPr lang="en-US" sz="800" b="1" spc="-2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7945" marR="0">
                        <a:lnSpc>
                          <a:spcPts val="13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(Year</a:t>
                      </a:r>
                      <a:r>
                        <a:rPr lang="en-US" sz="800" b="1" spc="-5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US" sz="800" b="1" spc="-1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Diagnosis</a:t>
                      </a:r>
                      <a:r>
                        <a:rPr lang="en-US" sz="800" b="1" spc="-2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2004-</a:t>
                      </a:r>
                      <a:r>
                        <a:rPr lang="en-US" sz="800" b="1" spc="-2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209684"/>
                  </a:ext>
                </a:extLst>
              </a:tr>
              <a:tr h="163736">
                <a:tc>
                  <a:txBody>
                    <a:bodyPr/>
                    <a:lstStyle/>
                    <a:p>
                      <a:pPr marL="258445" marR="0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</a:t>
                      </a:r>
                      <a:r>
                        <a:rPr lang="en-US" sz="800" spc="-2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to</a:t>
                      </a:r>
                      <a:r>
                        <a:rPr lang="en-US" sz="8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(Reference)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3360" algn="r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6715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553737"/>
                  </a:ext>
                </a:extLst>
              </a:tr>
              <a:tr h="163736">
                <a:tc>
                  <a:txBody>
                    <a:bodyPr/>
                    <a:lstStyle/>
                    <a:p>
                      <a:pPr marL="258445" marR="0">
                        <a:lnSpc>
                          <a:spcPts val="131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</a:t>
                      </a:r>
                      <a:r>
                        <a:rPr lang="en-US" sz="8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3360" algn="r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6715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689967"/>
                  </a:ext>
                </a:extLst>
              </a:tr>
              <a:tr h="163736">
                <a:tc>
                  <a:txBody>
                    <a:bodyPr/>
                    <a:lstStyle/>
                    <a:p>
                      <a:pPr marL="258445" marR="0">
                        <a:lnSpc>
                          <a:spcPts val="131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</a:t>
                      </a:r>
                      <a:r>
                        <a:rPr lang="en-US" sz="8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800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8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3360" algn="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6715" marR="0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245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365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4878</Words>
  <Application>Microsoft Office PowerPoint</Application>
  <PresentationFormat>Widescreen</PresentationFormat>
  <Paragraphs>1168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Adobe Caslon Pro</vt:lpstr>
      <vt:lpstr>Arial</vt:lpstr>
      <vt:lpstr>Book Antiqua</vt:lpstr>
      <vt:lpstr>Calibri</vt:lpstr>
      <vt:lpstr>Calibri (BODY)</vt:lpstr>
      <vt:lpstr>Calibri Light</vt:lpstr>
      <vt:lpstr>Georgia</vt:lpstr>
      <vt:lpstr>Myanmar Text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Buac</dc:creator>
  <cp:lastModifiedBy>Melissa Buac</cp:lastModifiedBy>
  <cp:revision>57</cp:revision>
  <dcterms:created xsi:type="dcterms:W3CDTF">2022-02-10T15:53:11Z</dcterms:created>
  <dcterms:modified xsi:type="dcterms:W3CDTF">2022-02-10T19:04:14Z</dcterms:modified>
</cp:coreProperties>
</file>