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1" r:id="rId5"/>
    <p:sldId id="262" r:id="rId6"/>
    <p:sldId id="263" r:id="rId7"/>
    <p:sldId id="264" r:id="rId8"/>
    <p:sldId id="265" r:id="rId9"/>
    <p:sldId id="267" r:id="rId10"/>
    <p:sldId id="281" r:id="rId11"/>
    <p:sldId id="270" r:id="rId12"/>
    <p:sldId id="271" r:id="rId13"/>
    <p:sldId id="282" r:id="rId14"/>
    <p:sldId id="283" r:id="rId15"/>
    <p:sldId id="273" r:id="rId16"/>
    <p:sldId id="274" r:id="rId17"/>
    <p:sldId id="284" r:id="rId18"/>
    <p:sldId id="285" r:id="rId19"/>
    <p:sldId id="286" r:id="rId20"/>
    <p:sldId id="287" r:id="rId21"/>
    <p:sldId id="288" r:id="rId22"/>
    <p:sldId id="277" r:id="rId23"/>
    <p:sldId id="278" r:id="rId24"/>
    <p:sldId id="28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1C39A-3609-48DA-933A-50F9557DE7F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0BFBD-C5B3-45AF-B507-3E67FB9C741E}" type="slidenum">
              <a:rPr lang="en-US" smtClean="0"/>
              <a:t>‹#›</a:t>
            </a:fld>
            <a:endParaRPr lang="en-US"/>
          </a:p>
        </p:txBody>
      </p:sp>
    </p:spTree>
    <p:extLst>
      <p:ext uri="{BB962C8B-B14F-4D97-AF65-F5344CB8AC3E}">
        <p14:creationId xmlns:p14="http://schemas.microsoft.com/office/powerpoint/2010/main" val="219987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3</a:t>
            </a:fld>
            <a:endParaRPr lang="en-US"/>
          </a:p>
        </p:txBody>
      </p:sp>
    </p:spTree>
    <p:extLst>
      <p:ext uri="{BB962C8B-B14F-4D97-AF65-F5344CB8AC3E}">
        <p14:creationId xmlns:p14="http://schemas.microsoft.com/office/powerpoint/2010/main" val="65098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12</a:t>
            </a:fld>
            <a:endParaRPr lang="en-US"/>
          </a:p>
        </p:txBody>
      </p:sp>
    </p:spTree>
    <p:extLst>
      <p:ext uri="{BB962C8B-B14F-4D97-AF65-F5344CB8AC3E}">
        <p14:creationId xmlns:p14="http://schemas.microsoft.com/office/powerpoint/2010/main" val="96170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13</a:t>
            </a:fld>
            <a:endParaRPr lang="en-US"/>
          </a:p>
        </p:txBody>
      </p:sp>
    </p:spTree>
    <p:extLst>
      <p:ext uri="{BB962C8B-B14F-4D97-AF65-F5344CB8AC3E}">
        <p14:creationId xmlns:p14="http://schemas.microsoft.com/office/powerpoint/2010/main" val="99965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14</a:t>
            </a:fld>
            <a:endParaRPr lang="en-US"/>
          </a:p>
        </p:txBody>
      </p:sp>
    </p:spTree>
    <p:extLst>
      <p:ext uri="{BB962C8B-B14F-4D97-AF65-F5344CB8AC3E}">
        <p14:creationId xmlns:p14="http://schemas.microsoft.com/office/powerpoint/2010/main" val="202179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15</a:t>
            </a:fld>
            <a:endParaRPr lang="en-US"/>
          </a:p>
        </p:txBody>
      </p:sp>
    </p:spTree>
    <p:extLst>
      <p:ext uri="{BB962C8B-B14F-4D97-AF65-F5344CB8AC3E}">
        <p14:creationId xmlns:p14="http://schemas.microsoft.com/office/powerpoint/2010/main" val="31856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16</a:t>
            </a:fld>
            <a:endParaRPr lang="en-US"/>
          </a:p>
        </p:txBody>
      </p:sp>
    </p:spTree>
    <p:extLst>
      <p:ext uri="{BB962C8B-B14F-4D97-AF65-F5344CB8AC3E}">
        <p14:creationId xmlns:p14="http://schemas.microsoft.com/office/powerpoint/2010/main" val="99503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17</a:t>
            </a:fld>
            <a:endParaRPr lang="en-US"/>
          </a:p>
        </p:txBody>
      </p:sp>
    </p:spTree>
    <p:extLst>
      <p:ext uri="{BB962C8B-B14F-4D97-AF65-F5344CB8AC3E}">
        <p14:creationId xmlns:p14="http://schemas.microsoft.com/office/powerpoint/2010/main" val="313486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18</a:t>
            </a:fld>
            <a:endParaRPr lang="en-US"/>
          </a:p>
        </p:txBody>
      </p:sp>
    </p:spTree>
    <p:extLst>
      <p:ext uri="{BB962C8B-B14F-4D97-AF65-F5344CB8AC3E}">
        <p14:creationId xmlns:p14="http://schemas.microsoft.com/office/powerpoint/2010/main" val="243754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19</a:t>
            </a:fld>
            <a:endParaRPr lang="en-US"/>
          </a:p>
        </p:txBody>
      </p:sp>
    </p:spTree>
    <p:extLst>
      <p:ext uri="{BB962C8B-B14F-4D97-AF65-F5344CB8AC3E}">
        <p14:creationId xmlns:p14="http://schemas.microsoft.com/office/powerpoint/2010/main" val="2621683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20</a:t>
            </a:fld>
            <a:endParaRPr lang="en-US"/>
          </a:p>
        </p:txBody>
      </p:sp>
    </p:spTree>
    <p:extLst>
      <p:ext uri="{BB962C8B-B14F-4D97-AF65-F5344CB8AC3E}">
        <p14:creationId xmlns:p14="http://schemas.microsoft.com/office/powerpoint/2010/main" val="211800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21</a:t>
            </a:fld>
            <a:endParaRPr lang="en-US"/>
          </a:p>
        </p:txBody>
      </p:sp>
    </p:spTree>
    <p:extLst>
      <p:ext uri="{BB962C8B-B14F-4D97-AF65-F5344CB8AC3E}">
        <p14:creationId xmlns:p14="http://schemas.microsoft.com/office/powerpoint/2010/main" val="18169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4</a:t>
            </a:fld>
            <a:endParaRPr lang="en-US"/>
          </a:p>
        </p:txBody>
      </p:sp>
    </p:spTree>
    <p:extLst>
      <p:ext uri="{BB962C8B-B14F-4D97-AF65-F5344CB8AC3E}">
        <p14:creationId xmlns:p14="http://schemas.microsoft.com/office/powerpoint/2010/main" val="2111329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22</a:t>
            </a:fld>
            <a:endParaRPr lang="en-US"/>
          </a:p>
        </p:txBody>
      </p:sp>
    </p:spTree>
    <p:extLst>
      <p:ext uri="{BB962C8B-B14F-4D97-AF65-F5344CB8AC3E}">
        <p14:creationId xmlns:p14="http://schemas.microsoft.com/office/powerpoint/2010/main" val="97048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5</a:t>
            </a:fld>
            <a:endParaRPr lang="en-US"/>
          </a:p>
        </p:txBody>
      </p:sp>
    </p:spTree>
    <p:extLst>
      <p:ext uri="{BB962C8B-B14F-4D97-AF65-F5344CB8AC3E}">
        <p14:creationId xmlns:p14="http://schemas.microsoft.com/office/powerpoint/2010/main" val="230166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6</a:t>
            </a:fld>
            <a:endParaRPr lang="en-US"/>
          </a:p>
        </p:txBody>
      </p:sp>
    </p:spTree>
    <p:extLst>
      <p:ext uri="{BB962C8B-B14F-4D97-AF65-F5344CB8AC3E}">
        <p14:creationId xmlns:p14="http://schemas.microsoft.com/office/powerpoint/2010/main" val="235602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7</a:t>
            </a:fld>
            <a:endParaRPr lang="en-US"/>
          </a:p>
        </p:txBody>
      </p:sp>
    </p:spTree>
    <p:extLst>
      <p:ext uri="{BB962C8B-B14F-4D97-AF65-F5344CB8AC3E}">
        <p14:creationId xmlns:p14="http://schemas.microsoft.com/office/powerpoint/2010/main" val="135912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8</a:t>
            </a:fld>
            <a:endParaRPr lang="en-US"/>
          </a:p>
        </p:txBody>
      </p:sp>
    </p:spTree>
    <p:extLst>
      <p:ext uri="{BB962C8B-B14F-4D97-AF65-F5344CB8AC3E}">
        <p14:creationId xmlns:p14="http://schemas.microsoft.com/office/powerpoint/2010/main" val="371846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9</a:t>
            </a:fld>
            <a:endParaRPr lang="en-US"/>
          </a:p>
        </p:txBody>
      </p:sp>
    </p:spTree>
    <p:extLst>
      <p:ext uri="{BB962C8B-B14F-4D97-AF65-F5344CB8AC3E}">
        <p14:creationId xmlns:p14="http://schemas.microsoft.com/office/powerpoint/2010/main" val="3170375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10</a:t>
            </a:fld>
            <a:endParaRPr lang="en-US"/>
          </a:p>
        </p:txBody>
      </p:sp>
    </p:spTree>
    <p:extLst>
      <p:ext uri="{BB962C8B-B14F-4D97-AF65-F5344CB8AC3E}">
        <p14:creationId xmlns:p14="http://schemas.microsoft.com/office/powerpoint/2010/main" val="356654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D06A-06BD-844C-BAF4-3D22F50A0EDA}" type="slidenum">
              <a:rPr lang="en-US" smtClean="0"/>
              <a:t>11</a:t>
            </a:fld>
            <a:endParaRPr lang="en-US"/>
          </a:p>
        </p:txBody>
      </p:sp>
    </p:spTree>
    <p:extLst>
      <p:ext uri="{BB962C8B-B14F-4D97-AF65-F5344CB8AC3E}">
        <p14:creationId xmlns:p14="http://schemas.microsoft.com/office/powerpoint/2010/main" val="143372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F82A2-8198-45AC-8D2D-954D86A15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D3C847-5B29-48B9-9375-8AFD57A8E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A25D31-804E-4143-BC14-0971C8D60ED9}"/>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5" name="Footer Placeholder 4">
            <a:extLst>
              <a:ext uri="{FF2B5EF4-FFF2-40B4-BE49-F238E27FC236}">
                <a16:creationId xmlns:a16="http://schemas.microsoft.com/office/drawing/2014/main" id="{05D000C0-13E9-4DAC-9C0A-1CA63EC20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65EDE-A9CA-45BA-938E-77A7D3CC6959}"/>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154092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B58E-18E2-4F9B-94EB-EEA3231942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0A1290-C1E5-469C-91E1-9112708208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D787E-3D85-4709-90FF-9FE0E4734DB3}"/>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5" name="Footer Placeholder 4">
            <a:extLst>
              <a:ext uri="{FF2B5EF4-FFF2-40B4-BE49-F238E27FC236}">
                <a16:creationId xmlns:a16="http://schemas.microsoft.com/office/drawing/2014/main" id="{604011DE-2B38-47A4-8A08-BEAA8ABE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AECAA-BF1A-4F65-BB18-152A4540F89E}"/>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226652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12F2BF-FB4F-4D7C-BFAE-4FC3EE9C33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8D63EE-B843-4A1E-9086-10C43EB9B2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397D7-CB5C-4D9C-A0A4-3829D5F467AC}"/>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5" name="Footer Placeholder 4">
            <a:extLst>
              <a:ext uri="{FF2B5EF4-FFF2-40B4-BE49-F238E27FC236}">
                <a16:creationId xmlns:a16="http://schemas.microsoft.com/office/drawing/2014/main" id="{89275081-4685-44A6-8A12-2852E1755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E4D84-20B7-4B20-B3E4-ED887AC9F544}"/>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414385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2DC1-531E-49D0-A663-A9DFD7CF2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5418F-DCCF-4A4C-A32C-C22F7E4075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D456A-6F14-4336-A62E-49E9C766F017}"/>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5" name="Footer Placeholder 4">
            <a:extLst>
              <a:ext uri="{FF2B5EF4-FFF2-40B4-BE49-F238E27FC236}">
                <a16:creationId xmlns:a16="http://schemas.microsoft.com/office/drawing/2014/main" id="{A26A3A3F-A3D9-4C3D-9203-8910CF1AA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FD394-E35C-4320-A06D-5E6E22E3A3B8}"/>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299793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67D0-A0EE-4D74-ACF3-B59AEA21D6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6DED32-26F0-47D5-9C41-96A70CF3B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669A38-DF16-4189-A352-25364E417687}"/>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5" name="Footer Placeholder 4">
            <a:extLst>
              <a:ext uri="{FF2B5EF4-FFF2-40B4-BE49-F238E27FC236}">
                <a16:creationId xmlns:a16="http://schemas.microsoft.com/office/drawing/2014/main" id="{F2ABB49F-5CFE-4162-9B53-915E3B4EC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D9D33-551F-44F8-9057-5D5C7DA94AF5}"/>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139853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EE6B-14D8-492A-AE45-DD097A8C0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02D45-02AD-4445-A616-7A82B4E0B6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663D3-F090-4488-8890-2EB0B9247B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A023D-A3BA-4D56-8694-C355D342386D}"/>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6" name="Footer Placeholder 5">
            <a:extLst>
              <a:ext uri="{FF2B5EF4-FFF2-40B4-BE49-F238E27FC236}">
                <a16:creationId xmlns:a16="http://schemas.microsoft.com/office/drawing/2014/main" id="{E160B163-F2AE-473A-9F7D-17E68EB0E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61486-0E6A-4423-943B-E54DCC8FABAA}"/>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323058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37ED-2D7D-49EE-AB89-4D30B3806A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D7DF4D-3D59-44AE-BCB2-5E71E73B7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AC7528-B25E-4859-A6CA-B163DA5CC3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C04B77-9A64-4BCE-B82C-8BCFF6178D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87E118-92DA-4128-816D-25E8DA27F9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06AA-11AE-4598-8B03-6FC3231EDC9F}"/>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8" name="Footer Placeholder 7">
            <a:extLst>
              <a:ext uri="{FF2B5EF4-FFF2-40B4-BE49-F238E27FC236}">
                <a16:creationId xmlns:a16="http://schemas.microsoft.com/office/drawing/2014/main" id="{35AB780F-C7A6-4057-940C-FA0DFC39ED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D67B22-1267-4C6E-A6F0-C71239CCF85A}"/>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419150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891D-6B6F-4FFF-AD4C-45D2C1050F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DC4E20-F63D-48F8-B76C-199534ED7EED}"/>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4" name="Footer Placeholder 3">
            <a:extLst>
              <a:ext uri="{FF2B5EF4-FFF2-40B4-BE49-F238E27FC236}">
                <a16:creationId xmlns:a16="http://schemas.microsoft.com/office/drawing/2014/main" id="{24A8C59B-6B8C-45C2-BC24-5767C0DD40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4F3C12-B0C6-4D0D-8A3F-23424A81EDC3}"/>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39583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F9789-0A3C-4AA4-BEF5-73643E84C251}"/>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3" name="Footer Placeholder 2">
            <a:extLst>
              <a:ext uri="{FF2B5EF4-FFF2-40B4-BE49-F238E27FC236}">
                <a16:creationId xmlns:a16="http://schemas.microsoft.com/office/drawing/2014/main" id="{D249FA0A-F983-4346-83CE-FF0F89C994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28E082-B02D-4303-8136-B203C6542871}"/>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193036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9C1-7A0E-429C-8FDE-E53FD7CA7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A20657-C187-4B66-9048-E72A2E5CA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FA446-9298-47C5-91D3-09D5E3540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53FD07-53A0-423F-8AE8-0B31017633D6}"/>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6" name="Footer Placeholder 5">
            <a:extLst>
              <a:ext uri="{FF2B5EF4-FFF2-40B4-BE49-F238E27FC236}">
                <a16:creationId xmlns:a16="http://schemas.microsoft.com/office/drawing/2014/main" id="{706AB118-1106-41F4-9CC8-99CC1CED0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9EF34-6DFA-4940-BEB9-C34AC5DBD485}"/>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94984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568D-8D3B-42BB-B217-6202B40A6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EC517-E113-4315-821F-746E35167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BA4B3D-A210-48B9-A488-83DFD79F6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CF9CD9-DAEF-4EA8-B2A6-8E708A342236}"/>
              </a:ext>
            </a:extLst>
          </p:cNvPr>
          <p:cNvSpPr>
            <a:spLocks noGrp="1"/>
          </p:cNvSpPr>
          <p:nvPr>
            <p:ph type="dt" sz="half" idx="10"/>
          </p:nvPr>
        </p:nvSpPr>
        <p:spPr/>
        <p:txBody>
          <a:bodyPr/>
          <a:lstStyle/>
          <a:p>
            <a:fld id="{DD003C9F-D90E-4586-A6C6-090C6AE8F794}" type="datetimeFigureOut">
              <a:rPr lang="en-US" smtClean="0"/>
              <a:t>2/14/2022</a:t>
            </a:fld>
            <a:endParaRPr lang="en-US"/>
          </a:p>
        </p:txBody>
      </p:sp>
      <p:sp>
        <p:nvSpPr>
          <p:cNvPr id="6" name="Footer Placeholder 5">
            <a:extLst>
              <a:ext uri="{FF2B5EF4-FFF2-40B4-BE49-F238E27FC236}">
                <a16:creationId xmlns:a16="http://schemas.microsoft.com/office/drawing/2014/main" id="{D42327D4-02BD-4F81-AF15-B97395E27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C47D5-F920-4789-8775-2952A7B58006}"/>
              </a:ext>
            </a:extLst>
          </p:cNvPr>
          <p:cNvSpPr>
            <a:spLocks noGrp="1"/>
          </p:cNvSpPr>
          <p:nvPr>
            <p:ph type="sldNum" sz="quarter" idx="12"/>
          </p:nvPr>
        </p:nvSpPr>
        <p:spPr/>
        <p:txBody>
          <a:bodyPr/>
          <a:lstStyle/>
          <a:p>
            <a:fld id="{CF5DEEC4-D93D-4889-A87A-80A512F93D3B}" type="slidenum">
              <a:rPr lang="en-US" smtClean="0"/>
              <a:t>‹#›</a:t>
            </a:fld>
            <a:endParaRPr lang="en-US"/>
          </a:p>
        </p:txBody>
      </p:sp>
    </p:spTree>
    <p:extLst>
      <p:ext uri="{BB962C8B-B14F-4D97-AF65-F5344CB8AC3E}">
        <p14:creationId xmlns:p14="http://schemas.microsoft.com/office/powerpoint/2010/main" val="27660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EF599B-CBC1-466B-9812-4E21CD9F8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77151E-7BA7-4705-AD40-697CECDED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A8A7B-F8BE-4ADE-86AA-B048477CD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03C9F-D90E-4586-A6C6-090C6AE8F794}" type="datetimeFigureOut">
              <a:rPr lang="en-US" smtClean="0"/>
              <a:t>2/14/2022</a:t>
            </a:fld>
            <a:endParaRPr lang="en-US"/>
          </a:p>
        </p:txBody>
      </p:sp>
      <p:sp>
        <p:nvSpPr>
          <p:cNvPr id="5" name="Footer Placeholder 4">
            <a:extLst>
              <a:ext uri="{FF2B5EF4-FFF2-40B4-BE49-F238E27FC236}">
                <a16:creationId xmlns:a16="http://schemas.microsoft.com/office/drawing/2014/main" id="{77F445F1-E573-4296-845B-A92900916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19D61D-51D7-4D01-BB39-0A90DD965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DEEC4-D93D-4889-A87A-80A512F93D3B}" type="slidenum">
              <a:rPr lang="en-US" smtClean="0"/>
              <a:t>‹#›</a:t>
            </a:fld>
            <a:endParaRPr lang="en-US"/>
          </a:p>
        </p:txBody>
      </p:sp>
    </p:spTree>
    <p:extLst>
      <p:ext uri="{BB962C8B-B14F-4D97-AF65-F5344CB8AC3E}">
        <p14:creationId xmlns:p14="http://schemas.microsoft.com/office/powerpoint/2010/main" val="173685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870631-7C33-437A-83F1-BA43BC73AABB}"/>
              </a:ext>
            </a:extLst>
          </p:cNvPr>
          <p:cNvPicPr>
            <a:picLocks noChangeAspect="1"/>
          </p:cNvPicPr>
          <p:nvPr/>
        </p:nvPicPr>
        <p:blipFill rotWithShape="1">
          <a:blip r:embed="rId2"/>
          <a:srcRect l="614" t="11609" r="196" b="20001"/>
          <a:stretch/>
        </p:blipFill>
        <p:spPr>
          <a:xfrm>
            <a:off x="1" y="1363981"/>
            <a:ext cx="12191999" cy="5494020"/>
          </a:xfrm>
          <a:prstGeom prst="rect">
            <a:avLst/>
          </a:prstGeom>
        </p:spPr>
      </p:pic>
      <p:sp>
        <p:nvSpPr>
          <p:cNvPr id="4" name="Rectangle 3">
            <a:extLst>
              <a:ext uri="{FF2B5EF4-FFF2-40B4-BE49-F238E27FC236}">
                <a16:creationId xmlns:a16="http://schemas.microsoft.com/office/drawing/2014/main" id="{4BF365A4-4CA5-E54C-A7A3-AE5885CD8E1D}"/>
              </a:ext>
            </a:extLst>
          </p:cNvPr>
          <p:cNvSpPr/>
          <p:nvPr/>
        </p:nvSpPr>
        <p:spPr>
          <a:xfrm rot="5400000">
            <a:off x="5094533" y="-5130046"/>
            <a:ext cx="2002931" cy="12192001"/>
          </a:xfrm>
          <a:prstGeom prst="rect">
            <a:avLst/>
          </a:prstGeom>
          <a:solidFill>
            <a:srgbClr val="981A1D"/>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7" name="Group 6">
            <a:extLst>
              <a:ext uri="{FF2B5EF4-FFF2-40B4-BE49-F238E27FC236}">
                <a16:creationId xmlns:a16="http://schemas.microsoft.com/office/drawing/2014/main" id="{8F26FF72-87E6-48D3-A13C-53B6280A76F8}"/>
              </a:ext>
            </a:extLst>
          </p:cNvPr>
          <p:cNvGrpSpPr/>
          <p:nvPr/>
        </p:nvGrpSpPr>
        <p:grpSpPr>
          <a:xfrm>
            <a:off x="3517492" y="5553163"/>
            <a:ext cx="5185843" cy="1304837"/>
            <a:chOff x="3685189" y="5240637"/>
            <a:chExt cx="4821621" cy="1308538"/>
          </a:xfrm>
          <a:solidFill>
            <a:schemeClr val="accent5"/>
          </a:solidFill>
        </p:grpSpPr>
        <p:sp>
          <p:nvSpPr>
            <p:cNvPr id="9" name="Rectangle 8">
              <a:extLst>
                <a:ext uri="{FF2B5EF4-FFF2-40B4-BE49-F238E27FC236}">
                  <a16:creationId xmlns:a16="http://schemas.microsoft.com/office/drawing/2014/main" id="{E47465C0-D6F1-7E44-9CEE-91BF7EBD54A3}"/>
                </a:ext>
              </a:extLst>
            </p:cNvPr>
            <p:cNvSpPr/>
            <p:nvPr/>
          </p:nvSpPr>
          <p:spPr>
            <a:xfrm>
              <a:off x="3685189" y="5240637"/>
              <a:ext cx="4821621" cy="1308538"/>
            </a:xfrm>
            <a:prstGeom prst="rect">
              <a:avLst/>
            </a:prstGeom>
            <a:solidFill>
              <a:srgbClr val="981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88">
              <a:extLst>
                <a:ext uri="{FF2B5EF4-FFF2-40B4-BE49-F238E27FC236}">
                  <a16:creationId xmlns:a16="http://schemas.microsoft.com/office/drawing/2014/main" id="{CFBDF93C-A802-DF42-81C0-53BEE6BA0056}"/>
                </a:ext>
              </a:extLst>
            </p:cNvPr>
            <p:cNvSpPr txBox="1"/>
            <p:nvPr/>
          </p:nvSpPr>
          <p:spPr>
            <a:xfrm>
              <a:off x="3844175" y="5489754"/>
              <a:ext cx="4499610" cy="829945"/>
            </a:xfrm>
            <a:prstGeom prst="rect">
              <a:avLst/>
            </a:prstGeom>
            <a:solidFill>
              <a:srgbClr val="981A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Los Angeles Cancer Surveillance Program </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USC/Norris Comprehensive Center </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The Keck School of Medicine of the University of Southern California</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6B18DCF4-3C0A-B04F-9657-58B98F1BC81E}"/>
              </a:ext>
            </a:extLst>
          </p:cNvPr>
          <p:cNvSpPr/>
          <p:nvPr/>
        </p:nvSpPr>
        <p:spPr>
          <a:xfrm>
            <a:off x="210063" y="262361"/>
            <a:ext cx="11800703" cy="6408409"/>
          </a:xfrm>
          <a:prstGeom prst="rect">
            <a:avLst/>
          </a:prstGeom>
          <a:noFill/>
          <a:ln w="41275" cmpd="thinThick">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4">
            <a:extLst>
              <a:ext uri="{FF2B5EF4-FFF2-40B4-BE49-F238E27FC236}">
                <a16:creationId xmlns:a16="http://schemas.microsoft.com/office/drawing/2014/main" id="{9C1A0FFF-4F4F-7F4B-B8A2-2E1552182617}"/>
              </a:ext>
            </a:extLst>
          </p:cNvPr>
          <p:cNvSpPr txBox="1"/>
          <p:nvPr/>
        </p:nvSpPr>
        <p:spPr>
          <a:xfrm>
            <a:off x="1524000" y="373574"/>
            <a:ext cx="10027473" cy="88306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5500" dirty="0">
                <a:solidFill>
                  <a:srgbClr val="FFFFFF"/>
                </a:solidFill>
                <a:effectLst>
                  <a:outerShdw blurRad="60007" dist="310007" dir="7680000" sy="30000" kx="1300200" algn="ctr">
                    <a:srgbClr val="000000">
                      <a:alpha val="32000"/>
                    </a:srgbClr>
                  </a:outerShdw>
                </a:effectLst>
                <a:latin typeface="Calibri" panose="020F0502020204030204" pitchFamily="34" charset="0"/>
                <a:ea typeface="Calibri" panose="020F0502020204030204" pitchFamily="34" charset="0"/>
                <a:cs typeface="Calibri" panose="020F0502020204030204" pitchFamily="34" charset="0"/>
              </a:rPr>
              <a:t>CANCER IN LOS ANGELES COUNTY: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5">
            <a:extLst>
              <a:ext uri="{FF2B5EF4-FFF2-40B4-BE49-F238E27FC236}">
                <a16:creationId xmlns:a16="http://schemas.microsoft.com/office/drawing/2014/main" id="{A418EAB3-7398-714E-8D32-924D77F86EA2}"/>
              </a:ext>
            </a:extLst>
          </p:cNvPr>
          <p:cNvSpPr txBox="1"/>
          <p:nvPr/>
        </p:nvSpPr>
        <p:spPr>
          <a:xfrm>
            <a:off x="4147184" y="1270647"/>
            <a:ext cx="3897630" cy="430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i="1" dirty="0">
                <a:solidFill>
                  <a:srgbClr val="FFC000"/>
                </a:solidFill>
                <a:latin typeface="Georgia" panose="02040502050405020303" pitchFamily="18" charset="0"/>
                <a:ea typeface="Calibri" panose="020F0502020204030204" pitchFamily="34" charset="0"/>
                <a:cs typeface="Calibri" panose="020F0502020204030204" pitchFamily="34" charset="0"/>
              </a:rPr>
              <a:t>Liver</a:t>
            </a:r>
            <a:r>
              <a:rPr lang="en-US" sz="2000" i="1" dirty="0">
                <a:solidFill>
                  <a:srgbClr val="FFC000"/>
                </a:solidFill>
                <a:effectLst/>
                <a:latin typeface="Georgia" panose="02040502050405020303" pitchFamily="18" charset="0"/>
                <a:ea typeface="Calibri" panose="020F0502020204030204" pitchFamily="34" charset="0"/>
                <a:cs typeface="Calibri" panose="020F0502020204030204" pitchFamily="34" charset="0"/>
              </a:rPr>
              <a:t> Cancer 2000-2017</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630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3B. </a:t>
            </a:r>
            <a:r>
              <a:rPr lang="en-US" sz="1200" b="1" dirty="0">
                <a:latin typeface="Arial" panose="020B0604020202020204" pitchFamily="34" charset="0"/>
                <a:ea typeface="Arial" panose="020B0604020202020204" pitchFamily="34" charset="0"/>
                <a:cs typeface="Arial" panose="020B0604020202020204" pitchFamily="34" charset="0"/>
              </a:rPr>
              <a:t>Annual Age-Adjusted Incidence Rate Trends of Invasive Liver Cancer by Race/Ethnicity among Females,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10</a:t>
            </a:fld>
            <a:endParaRPr lang="en-US"/>
          </a:p>
        </p:txBody>
      </p:sp>
      <p:sp>
        <p:nvSpPr>
          <p:cNvPr id="9" name="Text Box 20">
            <a:extLst>
              <a:ext uri="{FF2B5EF4-FFF2-40B4-BE49-F238E27FC236}">
                <a16:creationId xmlns:a16="http://schemas.microsoft.com/office/drawing/2014/main" id="{FE386E43-0624-4929-9DF5-ACED088784E9}"/>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3EF33B8-5090-40D0-927B-48BA3706E38B}"/>
              </a:ext>
            </a:extLst>
          </p:cNvPr>
          <p:cNvPicPr>
            <a:picLocks noChangeAspect="1"/>
          </p:cNvPicPr>
          <p:nvPr/>
        </p:nvPicPr>
        <p:blipFill>
          <a:blip r:embed="rId3"/>
          <a:stretch>
            <a:fillRect/>
          </a:stretch>
        </p:blipFill>
        <p:spPr>
          <a:xfrm>
            <a:off x="2671757" y="1618233"/>
            <a:ext cx="6848475" cy="4171950"/>
          </a:xfrm>
          <a:prstGeom prst="rect">
            <a:avLst/>
          </a:prstGeom>
        </p:spPr>
      </p:pic>
    </p:spTree>
    <p:extLst>
      <p:ext uri="{BB962C8B-B14F-4D97-AF65-F5344CB8AC3E}">
        <p14:creationId xmlns:p14="http://schemas.microsoft.com/office/powerpoint/2010/main" val="18946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9" y="946793"/>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4. </a:t>
            </a:r>
            <a:r>
              <a:rPr lang="en-US" sz="1200" b="1" dirty="0">
                <a:latin typeface="Arial" panose="020B0604020202020204" pitchFamily="34" charset="0"/>
                <a:ea typeface="Arial" panose="020B0604020202020204" pitchFamily="34" charset="0"/>
                <a:cs typeface="Arial" panose="020B0604020202020204" pitchFamily="34" charset="0"/>
              </a:rPr>
              <a:t>Age-Adjusted Mortality Rates of Liver Cancer by Race/Ethnicity and Sex (per 100,000 population),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11</a:t>
            </a:fld>
            <a:endParaRPr lang="en-US"/>
          </a:p>
        </p:txBody>
      </p:sp>
      <p:pic>
        <p:nvPicPr>
          <p:cNvPr id="2" name="Picture 1">
            <a:extLst>
              <a:ext uri="{FF2B5EF4-FFF2-40B4-BE49-F238E27FC236}">
                <a16:creationId xmlns:a16="http://schemas.microsoft.com/office/drawing/2014/main" id="{9C0B6025-F270-4767-810C-9BA4BDC2BE0D}"/>
              </a:ext>
            </a:extLst>
          </p:cNvPr>
          <p:cNvPicPr>
            <a:picLocks noChangeAspect="1"/>
          </p:cNvPicPr>
          <p:nvPr/>
        </p:nvPicPr>
        <p:blipFill>
          <a:blip r:embed="rId3"/>
          <a:stretch>
            <a:fillRect/>
          </a:stretch>
        </p:blipFill>
        <p:spPr>
          <a:xfrm>
            <a:off x="3239636" y="1467537"/>
            <a:ext cx="5712719" cy="5390463"/>
          </a:xfrm>
          <a:prstGeom prst="rect">
            <a:avLst/>
          </a:prstGeom>
        </p:spPr>
      </p:pic>
      <p:sp>
        <p:nvSpPr>
          <p:cNvPr id="13" name="Text Box 20">
            <a:extLst>
              <a:ext uri="{FF2B5EF4-FFF2-40B4-BE49-F238E27FC236}">
                <a16:creationId xmlns:a16="http://schemas.microsoft.com/office/drawing/2014/main" id="{32F8C43A-9006-4999-BDF5-12F055493395}"/>
              </a:ext>
            </a:extLst>
          </p:cNvPr>
          <p:cNvSpPr txBox="1"/>
          <p:nvPr/>
        </p:nvSpPr>
        <p:spPr>
          <a:xfrm>
            <a:off x="132723" y="5467759"/>
            <a:ext cx="3106913"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814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5A. </a:t>
            </a:r>
            <a:r>
              <a:rPr lang="en-US" sz="1200" b="1" dirty="0">
                <a:latin typeface="Arial" panose="020B0604020202020204" pitchFamily="34" charset="0"/>
                <a:ea typeface="Arial" panose="020B0604020202020204" pitchFamily="34" charset="0"/>
                <a:cs typeface="Arial" panose="020B0604020202020204" pitchFamily="34" charset="0"/>
              </a:rPr>
              <a:t>Annual Age-Adjusted Mortality Rate Trends of Invasive Liver Cancer by Race/Ethnicity among Males,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12</a:t>
            </a:fld>
            <a:endParaRPr lang="en-US"/>
          </a:p>
        </p:txBody>
      </p:sp>
      <p:sp>
        <p:nvSpPr>
          <p:cNvPr id="9" name="Text Box 20">
            <a:extLst>
              <a:ext uri="{FF2B5EF4-FFF2-40B4-BE49-F238E27FC236}">
                <a16:creationId xmlns:a16="http://schemas.microsoft.com/office/drawing/2014/main" id="{B68386A3-958D-451D-9E8A-F77867CE03C3}"/>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CCB8070-EDA2-42BE-A9DD-AF99F764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543" y="1753218"/>
            <a:ext cx="6658904" cy="3829584"/>
          </a:xfrm>
          <a:prstGeom prst="rect">
            <a:avLst/>
          </a:prstGeom>
        </p:spPr>
      </p:pic>
    </p:spTree>
    <p:extLst>
      <p:ext uri="{BB962C8B-B14F-4D97-AF65-F5344CB8AC3E}">
        <p14:creationId xmlns:p14="http://schemas.microsoft.com/office/powerpoint/2010/main" val="212388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5B. </a:t>
            </a:r>
            <a:r>
              <a:rPr lang="en-US" sz="1200" b="1" dirty="0">
                <a:latin typeface="Arial" panose="020B0604020202020204" pitchFamily="34" charset="0"/>
                <a:ea typeface="Arial" panose="020B0604020202020204" pitchFamily="34" charset="0"/>
                <a:cs typeface="Arial" panose="020B0604020202020204" pitchFamily="34" charset="0"/>
              </a:rPr>
              <a:t>Annual Age-Adjusted Mortality Rate Trends of Invasive Liver Cancer by Race/Ethnicity among Females,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13</a:t>
            </a:fld>
            <a:endParaRPr lang="en-US"/>
          </a:p>
        </p:txBody>
      </p:sp>
      <p:sp>
        <p:nvSpPr>
          <p:cNvPr id="9" name="Text Box 20">
            <a:extLst>
              <a:ext uri="{FF2B5EF4-FFF2-40B4-BE49-F238E27FC236}">
                <a16:creationId xmlns:a16="http://schemas.microsoft.com/office/drawing/2014/main" id="{B68386A3-958D-451D-9E8A-F77867CE03C3}"/>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4E7FB7A-0511-4EEE-862D-87E2FFB30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964" y="1757836"/>
            <a:ext cx="6716062" cy="3867690"/>
          </a:xfrm>
          <a:prstGeom prst="rect">
            <a:avLst/>
          </a:prstGeom>
        </p:spPr>
      </p:pic>
    </p:spTree>
    <p:extLst>
      <p:ext uri="{BB962C8B-B14F-4D97-AF65-F5344CB8AC3E}">
        <p14:creationId xmlns:p14="http://schemas.microsoft.com/office/powerpoint/2010/main" val="70020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6. </a:t>
            </a:r>
            <a:r>
              <a:rPr lang="en-US" sz="1200" b="1" dirty="0">
                <a:latin typeface="Arial" panose="020B0604020202020204" pitchFamily="34" charset="0"/>
                <a:ea typeface="Arial" panose="020B0604020202020204" pitchFamily="34" charset="0"/>
                <a:cs typeface="Arial" panose="020B0604020202020204" pitchFamily="34" charset="0"/>
              </a:rPr>
              <a:t>Comparison of Time Trends in Annual Age-Adjusted Incidence vs. Mortality Rates of Invasive Liver Cancer by Age Group (per 100,000 population), 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14</a:t>
            </a:fld>
            <a:endParaRPr lang="en-US"/>
          </a:p>
        </p:txBody>
      </p:sp>
      <p:sp>
        <p:nvSpPr>
          <p:cNvPr id="9" name="Text Box 20">
            <a:extLst>
              <a:ext uri="{FF2B5EF4-FFF2-40B4-BE49-F238E27FC236}">
                <a16:creationId xmlns:a16="http://schemas.microsoft.com/office/drawing/2014/main" id="{B68386A3-958D-451D-9E8A-F77867CE03C3}"/>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2351CA4-FC40-401B-8CA8-0F571A5D0DE3}"/>
              </a:ext>
            </a:extLst>
          </p:cNvPr>
          <p:cNvPicPr>
            <a:picLocks noChangeAspect="1"/>
          </p:cNvPicPr>
          <p:nvPr/>
        </p:nvPicPr>
        <p:blipFill>
          <a:blip r:embed="rId3"/>
          <a:stretch>
            <a:fillRect/>
          </a:stretch>
        </p:blipFill>
        <p:spPr>
          <a:xfrm>
            <a:off x="2709857" y="1753218"/>
            <a:ext cx="6772275" cy="3943350"/>
          </a:xfrm>
          <a:prstGeom prst="rect">
            <a:avLst/>
          </a:prstGeom>
        </p:spPr>
      </p:pic>
    </p:spTree>
    <p:extLst>
      <p:ext uri="{BB962C8B-B14F-4D97-AF65-F5344CB8AC3E}">
        <p14:creationId xmlns:p14="http://schemas.microsoft.com/office/powerpoint/2010/main" val="281699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69099DD4-C9B8-9C46-A095-7E07549342FC}" type="slidenum">
              <a:rPr lang="en-US" smtClean="0"/>
              <a:t>15</a:t>
            </a:fld>
            <a:endParaRPr lang="en-US"/>
          </a:p>
        </p:txBody>
      </p:sp>
      <p:sp>
        <p:nvSpPr>
          <p:cNvPr id="14" name="Text Box 84">
            <a:extLst>
              <a:ext uri="{FF2B5EF4-FFF2-40B4-BE49-F238E27FC236}">
                <a16:creationId xmlns:a16="http://schemas.microsoft.com/office/drawing/2014/main" id="{A5B4A550-6AAB-45A0-B8A0-1C26E2F56E57}"/>
              </a:ext>
            </a:extLst>
          </p:cNvPr>
          <p:cNvSpPr txBox="1"/>
          <p:nvPr/>
        </p:nvSpPr>
        <p:spPr>
          <a:xfrm>
            <a:off x="1764701" y="767333"/>
            <a:ext cx="8668099"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Table 2. </a:t>
            </a:r>
            <a:r>
              <a:rPr lang="en-US" sz="1200" b="1" dirty="0">
                <a:latin typeface="Arial" panose="020B0604020202020204" pitchFamily="34" charset="0"/>
                <a:ea typeface="Arial" panose="020B0604020202020204" pitchFamily="34" charset="0"/>
                <a:cs typeface="Arial" panose="020B0604020202020204" pitchFamily="34" charset="0"/>
              </a:rPr>
              <a:t>One- and Five-year </a:t>
            </a:r>
            <a:r>
              <a:rPr lang="en-US" sz="1200" b="1" u="sng" dirty="0">
                <a:latin typeface="Arial" panose="020B0604020202020204" pitchFamily="34" charset="0"/>
                <a:ea typeface="Arial" panose="020B0604020202020204" pitchFamily="34" charset="0"/>
                <a:cs typeface="Arial" panose="020B0604020202020204" pitchFamily="34" charset="0"/>
              </a:rPr>
              <a:t>Observed</a:t>
            </a:r>
            <a:r>
              <a:rPr lang="en-US" sz="1200" b="1" dirty="0">
                <a:latin typeface="Arial" panose="020B0604020202020204" pitchFamily="34" charset="0"/>
                <a:ea typeface="Arial" panose="020B0604020202020204" pitchFamily="34" charset="0"/>
                <a:cs typeface="Arial" panose="020B0604020202020204" pitchFamily="34" charset="0"/>
              </a:rPr>
              <a:t> Survival among Invasive Liver Cancer Patients by Sex, Age, Race/Ethnicity, Socioeconomic Status, Disease Stage, and Subtype, 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5" name="Text Box 20">
            <a:extLst>
              <a:ext uri="{FF2B5EF4-FFF2-40B4-BE49-F238E27FC236}">
                <a16:creationId xmlns:a16="http://schemas.microsoft.com/office/drawing/2014/main" id="{F8CC8BBC-181B-4FAB-90F8-DBC23C68BE3F}"/>
              </a:ext>
            </a:extLst>
          </p:cNvPr>
          <p:cNvSpPr txBox="1"/>
          <p:nvPr/>
        </p:nvSpPr>
        <p:spPr>
          <a:xfrm>
            <a:off x="8993353" y="6405778"/>
            <a:ext cx="1606121" cy="3651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000" dirty="0">
                <a:solidFill>
                  <a:srgbClr val="000000"/>
                </a:solidFill>
                <a:latin typeface="Arial" panose="020B0604020202020204" pitchFamily="34" charset="0"/>
              </a:rPr>
              <a:t>CI: Confidence Interval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B1B1678-1CBB-4A5F-91DD-88CD4E484F88}"/>
              </a:ext>
            </a:extLst>
          </p:cNvPr>
          <p:cNvPicPr>
            <a:picLocks noChangeAspect="1"/>
          </p:cNvPicPr>
          <p:nvPr/>
        </p:nvPicPr>
        <p:blipFill>
          <a:blip r:embed="rId3"/>
          <a:stretch>
            <a:fillRect/>
          </a:stretch>
        </p:blipFill>
        <p:spPr>
          <a:xfrm>
            <a:off x="3080475" y="1170655"/>
            <a:ext cx="6031043" cy="5667634"/>
          </a:xfrm>
          <a:prstGeom prst="rect">
            <a:avLst/>
          </a:prstGeom>
        </p:spPr>
      </p:pic>
      <p:sp>
        <p:nvSpPr>
          <p:cNvPr id="12" name="Text Box 20">
            <a:extLst>
              <a:ext uri="{FF2B5EF4-FFF2-40B4-BE49-F238E27FC236}">
                <a16:creationId xmlns:a16="http://schemas.microsoft.com/office/drawing/2014/main" id="{CC1E2838-1556-4673-8983-AAE1FFD982C4}"/>
              </a:ext>
            </a:extLst>
          </p:cNvPr>
          <p:cNvSpPr txBox="1"/>
          <p:nvPr/>
        </p:nvSpPr>
        <p:spPr>
          <a:xfrm>
            <a:off x="88333" y="5467759"/>
            <a:ext cx="3106913"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14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69099DD4-C9B8-9C46-A095-7E07549342FC}" type="slidenum">
              <a:rPr lang="en-US" smtClean="0"/>
              <a:t>16</a:t>
            </a:fld>
            <a:endParaRPr lang="en-US"/>
          </a:p>
        </p:txBody>
      </p:sp>
      <p:sp>
        <p:nvSpPr>
          <p:cNvPr id="14" name="Text Box 84">
            <a:extLst>
              <a:ext uri="{FF2B5EF4-FFF2-40B4-BE49-F238E27FC236}">
                <a16:creationId xmlns:a16="http://schemas.microsoft.com/office/drawing/2014/main" id="{A5B4A550-6AAB-45A0-B8A0-1C26E2F56E57}"/>
              </a:ext>
            </a:extLst>
          </p:cNvPr>
          <p:cNvSpPr txBox="1"/>
          <p:nvPr/>
        </p:nvSpPr>
        <p:spPr>
          <a:xfrm>
            <a:off x="1764701" y="767333"/>
            <a:ext cx="8668099"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Table 3. </a:t>
            </a:r>
            <a:r>
              <a:rPr lang="en-US" sz="1200" b="1" dirty="0">
                <a:latin typeface="Arial" panose="020B0604020202020204" pitchFamily="34" charset="0"/>
                <a:ea typeface="Arial" panose="020B0604020202020204" pitchFamily="34" charset="0"/>
                <a:cs typeface="Arial" panose="020B0604020202020204" pitchFamily="34" charset="0"/>
              </a:rPr>
              <a:t>One- and Five-year </a:t>
            </a:r>
            <a:r>
              <a:rPr lang="en-US" sz="1200" b="1" u="sng" dirty="0">
                <a:latin typeface="Arial" panose="020B0604020202020204" pitchFamily="34" charset="0"/>
                <a:ea typeface="Arial" panose="020B0604020202020204" pitchFamily="34" charset="0"/>
                <a:cs typeface="Arial" panose="020B0604020202020204" pitchFamily="34" charset="0"/>
              </a:rPr>
              <a:t>Relative</a:t>
            </a:r>
            <a:r>
              <a:rPr lang="en-US" sz="1200" b="1" dirty="0">
                <a:latin typeface="Arial" panose="020B0604020202020204" pitchFamily="34" charset="0"/>
                <a:ea typeface="Arial" panose="020B0604020202020204" pitchFamily="34" charset="0"/>
                <a:cs typeface="Arial" panose="020B0604020202020204" pitchFamily="34" charset="0"/>
              </a:rPr>
              <a:t>* Survival among Invasive Liver Cancer by Sex, Age, Race/Ethnicity, Socioeconomic Status, Disease Stage, and Subtype, 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5" name="Text Box 20">
            <a:extLst>
              <a:ext uri="{FF2B5EF4-FFF2-40B4-BE49-F238E27FC236}">
                <a16:creationId xmlns:a16="http://schemas.microsoft.com/office/drawing/2014/main" id="{F8CC8BBC-181B-4FAB-90F8-DBC23C68BE3F}"/>
              </a:ext>
            </a:extLst>
          </p:cNvPr>
          <p:cNvSpPr txBox="1"/>
          <p:nvPr/>
        </p:nvSpPr>
        <p:spPr>
          <a:xfrm>
            <a:off x="8990909" y="5109296"/>
            <a:ext cx="3097294" cy="11308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1000" dirty="0">
                <a:solidFill>
                  <a:srgbClr val="000000"/>
                </a:solidFill>
                <a:latin typeface="Arial" panose="020B0604020202020204" pitchFamily="34" charset="0"/>
              </a:rPr>
              <a:t>CI: Confidence Interval </a:t>
            </a:r>
          </a:p>
          <a:p>
            <a:pPr>
              <a:lnSpc>
                <a:spcPct val="115000"/>
              </a:lnSpc>
            </a:pPr>
            <a:r>
              <a:rPr lang="en-US" sz="1000" dirty="0">
                <a:solidFill>
                  <a:srgbClr val="000000"/>
                </a:solidFill>
                <a:latin typeface="Arial" panose="020B0604020202020204" pitchFamily="34" charset="0"/>
              </a:rPr>
              <a:t>*Relative survival estimates the probability of survival from cancer considering the chances of dying from other causes. It is calculated as a ratio of the observed survival among cancer patients to the expected survival from all causes of death.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5BC3472-4555-4F79-9A1E-F4C9DFCF1BC4}"/>
              </a:ext>
            </a:extLst>
          </p:cNvPr>
          <p:cNvPicPr>
            <a:picLocks noChangeAspect="1"/>
          </p:cNvPicPr>
          <p:nvPr/>
        </p:nvPicPr>
        <p:blipFill>
          <a:blip r:embed="rId3"/>
          <a:stretch>
            <a:fillRect/>
          </a:stretch>
        </p:blipFill>
        <p:spPr>
          <a:xfrm>
            <a:off x="3261754" y="1189515"/>
            <a:ext cx="5668485" cy="5668485"/>
          </a:xfrm>
          <a:prstGeom prst="rect">
            <a:avLst/>
          </a:prstGeom>
        </p:spPr>
      </p:pic>
      <p:sp>
        <p:nvSpPr>
          <p:cNvPr id="12" name="Text Box 20">
            <a:extLst>
              <a:ext uri="{FF2B5EF4-FFF2-40B4-BE49-F238E27FC236}">
                <a16:creationId xmlns:a16="http://schemas.microsoft.com/office/drawing/2014/main" id="{0F8C783C-0829-45DF-92D6-ED641F2F18BD}"/>
              </a:ext>
            </a:extLst>
          </p:cNvPr>
          <p:cNvSpPr txBox="1"/>
          <p:nvPr/>
        </p:nvSpPr>
        <p:spPr>
          <a:xfrm>
            <a:off x="88333" y="5467759"/>
            <a:ext cx="3106913"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80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7A. </a:t>
            </a:r>
            <a:r>
              <a:rPr lang="en-US" sz="1200" b="1" dirty="0">
                <a:latin typeface="Arial" panose="020B0604020202020204" pitchFamily="34" charset="0"/>
                <a:ea typeface="Arial" panose="020B0604020202020204" pitchFamily="34" charset="0"/>
                <a:cs typeface="Arial" panose="020B0604020202020204" pitchFamily="34" charset="0"/>
              </a:rPr>
              <a:t>Kaplan-Meier Observed Survival Curves for Invasive Liver Cancer by Age,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17</a:t>
            </a:fld>
            <a:endParaRPr lang="en-US"/>
          </a:p>
        </p:txBody>
      </p:sp>
      <p:sp>
        <p:nvSpPr>
          <p:cNvPr id="9" name="Text Box 20">
            <a:extLst>
              <a:ext uri="{FF2B5EF4-FFF2-40B4-BE49-F238E27FC236}">
                <a16:creationId xmlns:a16="http://schemas.microsoft.com/office/drawing/2014/main" id="{B68386A3-958D-451D-9E8A-F77867CE03C3}"/>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2F349EA-1803-4BCE-A806-9D300CA29AEC}"/>
              </a:ext>
            </a:extLst>
          </p:cNvPr>
          <p:cNvPicPr>
            <a:picLocks noChangeAspect="1"/>
          </p:cNvPicPr>
          <p:nvPr/>
        </p:nvPicPr>
        <p:blipFill>
          <a:blip r:embed="rId3"/>
          <a:stretch>
            <a:fillRect/>
          </a:stretch>
        </p:blipFill>
        <p:spPr>
          <a:xfrm>
            <a:off x="3500437" y="1971675"/>
            <a:ext cx="5191125" cy="2914650"/>
          </a:xfrm>
          <a:prstGeom prst="rect">
            <a:avLst/>
          </a:prstGeom>
        </p:spPr>
      </p:pic>
    </p:spTree>
    <p:extLst>
      <p:ext uri="{BB962C8B-B14F-4D97-AF65-F5344CB8AC3E}">
        <p14:creationId xmlns:p14="http://schemas.microsoft.com/office/powerpoint/2010/main" val="221954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7B. </a:t>
            </a:r>
            <a:r>
              <a:rPr lang="en-US" sz="1200" b="1" dirty="0">
                <a:latin typeface="Arial" panose="020B0604020202020204" pitchFamily="34" charset="0"/>
                <a:ea typeface="Arial" panose="020B0604020202020204" pitchFamily="34" charset="0"/>
                <a:cs typeface="Arial" panose="020B0604020202020204" pitchFamily="34" charset="0"/>
              </a:rPr>
              <a:t>Kaplan-Meier Observed Survival Curves for Invasive Liver Cancer by Race/Ethnicity,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18</a:t>
            </a:fld>
            <a:endParaRPr lang="en-US"/>
          </a:p>
        </p:txBody>
      </p:sp>
      <p:sp>
        <p:nvSpPr>
          <p:cNvPr id="9" name="Text Box 20">
            <a:extLst>
              <a:ext uri="{FF2B5EF4-FFF2-40B4-BE49-F238E27FC236}">
                <a16:creationId xmlns:a16="http://schemas.microsoft.com/office/drawing/2014/main" id="{B68386A3-958D-451D-9E8A-F77867CE03C3}"/>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AA93CFD-A303-4B7A-B932-0B39CDC9A1CA}"/>
              </a:ext>
            </a:extLst>
          </p:cNvPr>
          <p:cNvPicPr>
            <a:picLocks noChangeAspect="1"/>
          </p:cNvPicPr>
          <p:nvPr/>
        </p:nvPicPr>
        <p:blipFill>
          <a:blip r:embed="rId3"/>
          <a:stretch>
            <a:fillRect/>
          </a:stretch>
        </p:blipFill>
        <p:spPr>
          <a:xfrm>
            <a:off x="2871787" y="1824037"/>
            <a:ext cx="6448425" cy="3209925"/>
          </a:xfrm>
          <a:prstGeom prst="rect">
            <a:avLst/>
          </a:prstGeom>
        </p:spPr>
      </p:pic>
    </p:spTree>
    <p:extLst>
      <p:ext uri="{BB962C8B-B14F-4D97-AF65-F5344CB8AC3E}">
        <p14:creationId xmlns:p14="http://schemas.microsoft.com/office/powerpoint/2010/main" val="251983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7C. </a:t>
            </a:r>
            <a:r>
              <a:rPr lang="en-US" sz="1200" b="1" dirty="0">
                <a:latin typeface="Arial" panose="020B0604020202020204" pitchFamily="34" charset="0"/>
                <a:ea typeface="Arial" panose="020B0604020202020204" pitchFamily="34" charset="0"/>
                <a:cs typeface="Arial" panose="020B0604020202020204" pitchFamily="34" charset="0"/>
              </a:rPr>
              <a:t>Kaplan-Meier Observed Survival Curves for Invasive Liver Cancer by Socioeconomic Status,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19</a:t>
            </a:fld>
            <a:endParaRPr lang="en-US"/>
          </a:p>
        </p:txBody>
      </p:sp>
      <p:sp>
        <p:nvSpPr>
          <p:cNvPr id="9" name="Text Box 20">
            <a:extLst>
              <a:ext uri="{FF2B5EF4-FFF2-40B4-BE49-F238E27FC236}">
                <a16:creationId xmlns:a16="http://schemas.microsoft.com/office/drawing/2014/main" id="{B68386A3-958D-451D-9E8A-F77867CE03C3}"/>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2C19C52-10A9-4BFA-90CA-A7462F6CF5E4}"/>
              </a:ext>
            </a:extLst>
          </p:cNvPr>
          <p:cNvPicPr>
            <a:picLocks noChangeAspect="1"/>
          </p:cNvPicPr>
          <p:nvPr/>
        </p:nvPicPr>
        <p:blipFill>
          <a:blip r:embed="rId3"/>
          <a:stretch>
            <a:fillRect/>
          </a:stretch>
        </p:blipFill>
        <p:spPr>
          <a:xfrm>
            <a:off x="3167062" y="1857375"/>
            <a:ext cx="5857875" cy="3143250"/>
          </a:xfrm>
          <a:prstGeom prst="rect">
            <a:avLst/>
          </a:prstGeom>
        </p:spPr>
      </p:pic>
    </p:spTree>
    <p:extLst>
      <p:ext uri="{BB962C8B-B14F-4D97-AF65-F5344CB8AC3E}">
        <p14:creationId xmlns:p14="http://schemas.microsoft.com/office/powerpoint/2010/main" val="413584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A33225-6FE1-B946-A87C-67E6277473F0}"/>
              </a:ext>
            </a:extLst>
          </p:cNvPr>
          <p:cNvSpPr/>
          <p:nvPr/>
        </p:nvSpPr>
        <p:spPr>
          <a:xfrm>
            <a:off x="3685189" y="5447019"/>
            <a:ext cx="4821621" cy="1020535"/>
          </a:xfrm>
          <a:prstGeom prst="rect">
            <a:avLst/>
          </a:prstGeom>
          <a:solidFill>
            <a:srgbClr val="981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3C9ED39-3794-274F-A96C-165A3972587C}"/>
              </a:ext>
            </a:extLst>
          </p:cNvPr>
          <p:cNvSpPr/>
          <p:nvPr/>
        </p:nvSpPr>
        <p:spPr>
          <a:xfrm>
            <a:off x="196616" y="235467"/>
            <a:ext cx="11800703" cy="6408409"/>
          </a:xfrm>
          <a:prstGeom prst="rect">
            <a:avLst/>
          </a:prstGeom>
          <a:noFill/>
          <a:ln w="41275" cmpd="thinThick">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a:extLst>
              <a:ext uri="{FF2B5EF4-FFF2-40B4-BE49-F238E27FC236}">
                <a16:creationId xmlns:a16="http://schemas.microsoft.com/office/drawing/2014/main" id="{A44E1E7F-E9A7-5946-B86D-509CBE491F51}"/>
              </a:ext>
            </a:extLst>
          </p:cNvPr>
          <p:cNvSpPr txBox="1"/>
          <p:nvPr/>
        </p:nvSpPr>
        <p:spPr>
          <a:xfrm>
            <a:off x="1326327" y="380132"/>
            <a:ext cx="10027473" cy="88306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5500" dirty="0">
                <a:effectLst>
                  <a:outerShdw blurRad="60007" dist="310007" dir="7680000" sy="30000" kx="1300200" algn="ctr">
                    <a:srgbClr val="000000">
                      <a:alpha val="32000"/>
                    </a:srgbClr>
                  </a:outerShdw>
                </a:effectLst>
                <a:latin typeface="Calibri" panose="020F0502020204030204" pitchFamily="34" charset="0"/>
                <a:ea typeface="Calibri" panose="020F0502020204030204" pitchFamily="34" charset="0"/>
                <a:cs typeface="Calibri" panose="020F0502020204030204" pitchFamily="34" charset="0"/>
              </a:rPr>
              <a:t>CANCER IN LOS ANGELES COUNTY: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5">
            <a:extLst>
              <a:ext uri="{FF2B5EF4-FFF2-40B4-BE49-F238E27FC236}">
                <a16:creationId xmlns:a16="http://schemas.microsoft.com/office/drawing/2014/main" id="{97FA1258-7959-274C-AA8E-BA4812AEAED9}"/>
              </a:ext>
            </a:extLst>
          </p:cNvPr>
          <p:cNvSpPr txBox="1"/>
          <p:nvPr/>
        </p:nvSpPr>
        <p:spPr>
          <a:xfrm>
            <a:off x="4161598" y="1291236"/>
            <a:ext cx="3897630" cy="430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000" i="1" dirty="0">
                <a:effectLst/>
                <a:latin typeface="Georgia" panose="02040502050405020303" pitchFamily="18" charset="0"/>
                <a:ea typeface="Calibri" panose="020F0502020204030204" pitchFamily="34" charset="0"/>
                <a:cs typeface="Calibri" panose="020F0502020204030204" pitchFamily="34" charset="0"/>
              </a:rPr>
              <a:t>Liver Cancer 2000-2017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17">
            <a:extLst>
              <a:ext uri="{FF2B5EF4-FFF2-40B4-BE49-F238E27FC236}">
                <a16:creationId xmlns:a16="http://schemas.microsoft.com/office/drawing/2014/main" id="{A60AD655-4AAB-D148-AF8A-FC078D462986}"/>
              </a:ext>
            </a:extLst>
          </p:cNvPr>
          <p:cNvSpPr txBox="1"/>
          <p:nvPr/>
        </p:nvSpPr>
        <p:spPr>
          <a:xfrm>
            <a:off x="3830319" y="1871421"/>
            <a:ext cx="4531360" cy="16256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 </a:t>
            </a:r>
            <a:r>
              <a:rPr lang="en-US" sz="1200" dirty="0" err="1">
                <a:solidFill>
                  <a:srgbClr val="231F20"/>
                </a:solidFill>
                <a:latin typeface="Arial" panose="020B0604020202020204" pitchFamily="34" charset="0"/>
                <a:ea typeface="Calibri" panose="020F0502020204030204" pitchFamily="34" charset="0"/>
                <a:cs typeface="Times New Roman" panose="02020603050405020304" pitchFamily="18" charset="0"/>
              </a:rPr>
              <a:t>Lihua</a:t>
            </a:r>
            <a:r>
              <a:rPr lang="en-US"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 Liu, PhD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Amie </a:t>
            </a:r>
            <a:r>
              <a:rPr lang="en-US" sz="1200" dirty="0" err="1">
                <a:latin typeface="Arial" panose="020B0604020202020204" pitchFamily="34" charset="0"/>
                <a:ea typeface="Calibri" panose="020F0502020204030204" pitchFamily="34" charset="0"/>
                <a:cs typeface="Times New Roman" panose="02020603050405020304" pitchFamily="18" charset="0"/>
              </a:rPr>
              <a:t>Eunah</a:t>
            </a:r>
            <a:r>
              <a:rPr lang="en-US" sz="1200" dirty="0">
                <a:latin typeface="Arial" panose="020B0604020202020204" pitchFamily="34" charset="0"/>
                <a:ea typeface="Calibri" panose="020F0502020204030204" pitchFamily="34" charset="0"/>
                <a:cs typeface="Times New Roman" panose="02020603050405020304" pitchFamily="18" charset="0"/>
              </a:rPr>
              <a:t> Hwang, PhD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Kai-Ya Tsai, MSPH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James Huynh</a:t>
            </a:r>
          </a:p>
          <a:p>
            <a:pPr marL="0" marR="0" algn="ctr">
              <a:spcBef>
                <a:spcPts val="0"/>
              </a:spcBef>
              <a:spcAft>
                <a:spcPts val="0"/>
              </a:spcAft>
            </a:pPr>
            <a:r>
              <a:rPr lang="en-US"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Veronica Wendy </a:t>
            </a:r>
            <a:r>
              <a:rPr lang="en-US" sz="1200" dirty="0" err="1">
                <a:solidFill>
                  <a:srgbClr val="231F20"/>
                </a:solidFill>
                <a:latin typeface="Arial" panose="020B0604020202020204" pitchFamily="34" charset="0"/>
                <a:ea typeface="Calibri" panose="020F0502020204030204" pitchFamily="34" charset="0"/>
                <a:cs typeface="Times New Roman" panose="02020603050405020304" pitchFamily="18" charset="0"/>
              </a:rPr>
              <a:t>Setiawan</a:t>
            </a:r>
            <a:r>
              <a:rPr lang="en-US"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 PhD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Anthony El-</a:t>
            </a:r>
            <a:r>
              <a:rPr lang="en-US" sz="1200" dirty="0" err="1">
                <a:solidFill>
                  <a:srgbClr val="231F20"/>
                </a:solidFill>
                <a:latin typeface="Arial" panose="020B0604020202020204" pitchFamily="34" charset="0"/>
                <a:ea typeface="Calibri" panose="020F0502020204030204" pitchFamily="34" charset="0"/>
                <a:cs typeface="Times New Roman" panose="02020603050405020304" pitchFamily="18" charset="0"/>
              </a:rPr>
              <a:t>Khoueiry</a:t>
            </a:r>
            <a:r>
              <a:rPr lang="en-US"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 MD</a:t>
            </a:r>
          </a:p>
          <a:p>
            <a:pPr marL="0" marR="0" algn="ctr">
              <a:spcBef>
                <a:spcPts val="0"/>
              </a:spcBef>
              <a:spcAft>
                <a:spcPts val="0"/>
              </a:spcAft>
            </a:pPr>
            <a:r>
              <a:rPr lang="en-US" sz="12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Dennis </a:t>
            </a:r>
            <a:r>
              <a:rPr lang="en-US" sz="1200" dirty="0" err="1">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Deapen</a:t>
            </a:r>
            <a:r>
              <a:rPr lang="en-US" sz="12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DrPH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19">
            <a:extLst>
              <a:ext uri="{FF2B5EF4-FFF2-40B4-BE49-F238E27FC236}">
                <a16:creationId xmlns:a16="http://schemas.microsoft.com/office/drawing/2014/main" id="{D8A00C23-DDB4-E948-8C52-1E8E3BB978A4}"/>
              </a:ext>
            </a:extLst>
          </p:cNvPr>
          <p:cNvSpPr txBox="1"/>
          <p:nvPr/>
        </p:nvSpPr>
        <p:spPr>
          <a:xfrm>
            <a:off x="3375247" y="3801815"/>
            <a:ext cx="5470334" cy="6281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Los Angeles Cancer Surveillance Program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USC/Norris Comprehensive Center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The Keck School of Medicine of the University of Southern California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0">
            <a:extLst>
              <a:ext uri="{FF2B5EF4-FFF2-40B4-BE49-F238E27FC236}">
                <a16:creationId xmlns:a16="http://schemas.microsoft.com/office/drawing/2014/main" id="{60153652-E77A-6B49-AB1B-A11F244E2759}"/>
              </a:ext>
            </a:extLst>
          </p:cNvPr>
          <p:cNvSpPr txBox="1"/>
          <p:nvPr/>
        </p:nvSpPr>
        <p:spPr>
          <a:xfrm>
            <a:off x="2340043" y="4605435"/>
            <a:ext cx="7540741" cy="81354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1">
            <a:extLst>
              <a:ext uri="{FF2B5EF4-FFF2-40B4-BE49-F238E27FC236}">
                <a16:creationId xmlns:a16="http://schemas.microsoft.com/office/drawing/2014/main" id="{B53AA19D-E7FC-BE41-8BF5-78D9EBD25080}"/>
              </a:ext>
            </a:extLst>
          </p:cNvPr>
          <p:cNvSpPr txBox="1"/>
          <p:nvPr/>
        </p:nvSpPr>
        <p:spPr>
          <a:xfrm>
            <a:off x="2905760" y="5596554"/>
            <a:ext cx="6380480" cy="9753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Copyright© 2020 by the University of Southern California.</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All rights reserved.</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This document, or parts thereof, may be reproduced in any form with citation.</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76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7D. </a:t>
            </a:r>
            <a:r>
              <a:rPr lang="en-US" sz="1200" b="1" dirty="0">
                <a:latin typeface="Arial" panose="020B0604020202020204" pitchFamily="34" charset="0"/>
                <a:ea typeface="Arial" panose="020B0604020202020204" pitchFamily="34" charset="0"/>
                <a:cs typeface="Arial" panose="020B0604020202020204" pitchFamily="34" charset="0"/>
              </a:rPr>
              <a:t>Kaplan-Meier Observed Survival Curves for Invasive Liver Cancer by Stage,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20</a:t>
            </a:fld>
            <a:endParaRPr lang="en-US"/>
          </a:p>
        </p:txBody>
      </p:sp>
      <p:sp>
        <p:nvSpPr>
          <p:cNvPr id="9" name="Text Box 20">
            <a:extLst>
              <a:ext uri="{FF2B5EF4-FFF2-40B4-BE49-F238E27FC236}">
                <a16:creationId xmlns:a16="http://schemas.microsoft.com/office/drawing/2014/main" id="{B68386A3-958D-451D-9E8A-F77867CE03C3}"/>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92D1629-AFBB-4D9D-B750-4BC9A59F0B3F}"/>
              </a:ext>
            </a:extLst>
          </p:cNvPr>
          <p:cNvPicPr>
            <a:picLocks noChangeAspect="1"/>
          </p:cNvPicPr>
          <p:nvPr/>
        </p:nvPicPr>
        <p:blipFill>
          <a:blip r:embed="rId3"/>
          <a:stretch>
            <a:fillRect/>
          </a:stretch>
        </p:blipFill>
        <p:spPr>
          <a:xfrm>
            <a:off x="3252787" y="1828800"/>
            <a:ext cx="5686425" cy="3200400"/>
          </a:xfrm>
          <a:prstGeom prst="rect">
            <a:avLst/>
          </a:prstGeom>
        </p:spPr>
      </p:pic>
    </p:spTree>
    <p:extLst>
      <p:ext uri="{BB962C8B-B14F-4D97-AF65-F5344CB8AC3E}">
        <p14:creationId xmlns:p14="http://schemas.microsoft.com/office/powerpoint/2010/main" val="186217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7E. </a:t>
            </a:r>
            <a:r>
              <a:rPr lang="en-US" sz="1200" b="1" dirty="0">
                <a:latin typeface="Arial" panose="020B0604020202020204" pitchFamily="34" charset="0"/>
                <a:ea typeface="Arial" panose="020B0604020202020204" pitchFamily="34" charset="0"/>
                <a:cs typeface="Arial" panose="020B0604020202020204" pitchFamily="34" charset="0"/>
              </a:rPr>
              <a:t>Kaplan-Meier Observed Survival Curves for Invasive Liver Cancer by Subtype,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21</a:t>
            </a:fld>
            <a:endParaRPr lang="en-US"/>
          </a:p>
        </p:txBody>
      </p:sp>
      <p:sp>
        <p:nvSpPr>
          <p:cNvPr id="9" name="Text Box 20">
            <a:extLst>
              <a:ext uri="{FF2B5EF4-FFF2-40B4-BE49-F238E27FC236}">
                <a16:creationId xmlns:a16="http://schemas.microsoft.com/office/drawing/2014/main" id="{B68386A3-958D-451D-9E8A-F77867CE03C3}"/>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095D94C-459A-449F-AF9A-CC3588CC1F90}"/>
              </a:ext>
            </a:extLst>
          </p:cNvPr>
          <p:cNvPicPr>
            <a:picLocks noChangeAspect="1"/>
          </p:cNvPicPr>
          <p:nvPr/>
        </p:nvPicPr>
        <p:blipFill>
          <a:blip r:embed="rId3"/>
          <a:stretch>
            <a:fillRect/>
          </a:stretch>
        </p:blipFill>
        <p:spPr>
          <a:xfrm>
            <a:off x="3221603" y="1866072"/>
            <a:ext cx="7296150" cy="3352800"/>
          </a:xfrm>
          <a:prstGeom prst="rect">
            <a:avLst/>
          </a:prstGeom>
        </p:spPr>
      </p:pic>
    </p:spTree>
    <p:extLst>
      <p:ext uri="{BB962C8B-B14F-4D97-AF65-F5344CB8AC3E}">
        <p14:creationId xmlns:p14="http://schemas.microsoft.com/office/powerpoint/2010/main" val="3580260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69099DD4-C9B8-9C46-A095-7E07549342FC}" type="slidenum">
              <a:rPr lang="en-US" smtClean="0"/>
              <a:t>22</a:t>
            </a:fld>
            <a:endParaRPr lang="en-US"/>
          </a:p>
        </p:txBody>
      </p:sp>
      <p:sp>
        <p:nvSpPr>
          <p:cNvPr id="14" name="Text Box 84">
            <a:extLst>
              <a:ext uri="{FF2B5EF4-FFF2-40B4-BE49-F238E27FC236}">
                <a16:creationId xmlns:a16="http://schemas.microsoft.com/office/drawing/2014/main" id="{A5B4A550-6AAB-45A0-B8A0-1C26E2F56E57}"/>
              </a:ext>
            </a:extLst>
          </p:cNvPr>
          <p:cNvSpPr txBox="1"/>
          <p:nvPr/>
        </p:nvSpPr>
        <p:spPr>
          <a:xfrm>
            <a:off x="1764701" y="767333"/>
            <a:ext cx="8668099"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Table 4. </a:t>
            </a:r>
            <a:r>
              <a:rPr lang="en-US" sz="1200" b="1" dirty="0">
                <a:latin typeface="Arial" panose="020B0604020202020204" pitchFamily="34" charset="0"/>
                <a:ea typeface="Arial" panose="020B0604020202020204" pitchFamily="34" charset="0"/>
                <a:cs typeface="Arial" panose="020B0604020202020204" pitchFamily="34" charset="0"/>
              </a:rPr>
              <a:t>Hazard Ratios* for the Associations between Death and Sex, Age, Race/Ethnicity, Socioeconomic Status, Disease Stage and Subtype among Invasive Liver Cancer Patients, 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5" name="Text Box 20">
            <a:extLst>
              <a:ext uri="{FF2B5EF4-FFF2-40B4-BE49-F238E27FC236}">
                <a16:creationId xmlns:a16="http://schemas.microsoft.com/office/drawing/2014/main" id="{F8CC8BBC-181B-4FAB-90F8-DBC23C68BE3F}"/>
              </a:ext>
            </a:extLst>
          </p:cNvPr>
          <p:cNvSpPr txBox="1"/>
          <p:nvPr/>
        </p:nvSpPr>
        <p:spPr>
          <a:xfrm>
            <a:off x="8987163" y="5496273"/>
            <a:ext cx="3097294" cy="11308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US" sz="1000" dirty="0">
                <a:solidFill>
                  <a:srgbClr val="000000"/>
                </a:solidFill>
                <a:latin typeface="Arial" panose="020B0604020202020204" pitchFamily="34" charset="0"/>
              </a:rPr>
              <a:t>*Hazard ratios (HR) obtained from multivariate Cox regression models adjusting for all variables listed. HR: Hazard Ratio</a:t>
            </a:r>
          </a:p>
          <a:p>
            <a:pPr>
              <a:lnSpc>
                <a:spcPct val="115000"/>
              </a:lnSpc>
            </a:pPr>
            <a:r>
              <a:rPr lang="en-US" sz="1000" dirty="0">
                <a:solidFill>
                  <a:srgbClr val="000000"/>
                </a:solidFill>
                <a:latin typeface="Arial" panose="020B0604020202020204" pitchFamily="34" charset="0"/>
              </a:rPr>
              <a:t>CI: Confidence Interval</a:t>
            </a:r>
          </a:p>
        </p:txBody>
      </p:sp>
      <p:pic>
        <p:nvPicPr>
          <p:cNvPr id="2" name="Picture 1">
            <a:extLst>
              <a:ext uri="{FF2B5EF4-FFF2-40B4-BE49-F238E27FC236}">
                <a16:creationId xmlns:a16="http://schemas.microsoft.com/office/drawing/2014/main" id="{8D53F7E5-3AFD-4093-B5DD-E71623B1BB08}"/>
              </a:ext>
            </a:extLst>
          </p:cNvPr>
          <p:cNvPicPr>
            <a:picLocks noChangeAspect="1"/>
          </p:cNvPicPr>
          <p:nvPr/>
        </p:nvPicPr>
        <p:blipFill>
          <a:blip r:embed="rId3"/>
          <a:stretch>
            <a:fillRect/>
          </a:stretch>
        </p:blipFill>
        <p:spPr>
          <a:xfrm>
            <a:off x="3769672" y="1251348"/>
            <a:ext cx="4652655" cy="5571140"/>
          </a:xfrm>
          <a:prstGeom prst="rect">
            <a:avLst/>
          </a:prstGeom>
        </p:spPr>
      </p:pic>
      <p:sp>
        <p:nvSpPr>
          <p:cNvPr id="12" name="Text Box 20">
            <a:extLst>
              <a:ext uri="{FF2B5EF4-FFF2-40B4-BE49-F238E27FC236}">
                <a16:creationId xmlns:a16="http://schemas.microsoft.com/office/drawing/2014/main" id="{90359F79-9990-428C-81C1-557793B08BBD}"/>
              </a:ext>
            </a:extLst>
          </p:cNvPr>
          <p:cNvSpPr txBox="1"/>
          <p:nvPr/>
        </p:nvSpPr>
        <p:spPr>
          <a:xfrm>
            <a:off x="88333" y="5467759"/>
            <a:ext cx="3106913"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381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A3AF02-317A-8D40-BFC1-D23AEE46F174}"/>
              </a:ext>
            </a:extLst>
          </p:cNvPr>
          <p:cNvSpPr/>
          <p:nvPr/>
        </p:nvSpPr>
        <p:spPr>
          <a:xfrm rot="5400000">
            <a:off x="5703252" y="-5703252"/>
            <a:ext cx="785495" cy="12192001"/>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9">
            <a:extLst>
              <a:ext uri="{FF2B5EF4-FFF2-40B4-BE49-F238E27FC236}">
                <a16:creationId xmlns:a16="http://schemas.microsoft.com/office/drawing/2014/main" id="{E006E0D2-E2F0-E04E-AC5C-60FC95441570}"/>
              </a:ext>
            </a:extLst>
          </p:cNvPr>
          <p:cNvSpPr txBox="1"/>
          <p:nvPr/>
        </p:nvSpPr>
        <p:spPr>
          <a:xfrm rot="16200000">
            <a:off x="5819457"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SUMMARY OF LIVER CANCER RISK FACTORS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B554B49D-794C-8B4F-AB9E-48A3BF185685}"/>
              </a:ext>
            </a:extLst>
          </p:cNvPr>
          <p:cNvCxnSpPr/>
          <p:nvPr/>
        </p:nvCxnSpPr>
        <p:spPr>
          <a:xfrm>
            <a:off x="5023945"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Rounded Corners 20">
            <a:extLst>
              <a:ext uri="{FF2B5EF4-FFF2-40B4-BE49-F238E27FC236}">
                <a16:creationId xmlns:a16="http://schemas.microsoft.com/office/drawing/2014/main" id="{EA9E37AE-3EC8-7E4D-B6C5-8D81BE28C606}"/>
              </a:ext>
            </a:extLst>
          </p:cNvPr>
          <p:cNvSpPr/>
          <p:nvPr/>
        </p:nvSpPr>
        <p:spPr>
          <a:xfrm>
            <a:off x="1040104" y="1366531"/>
            <a:ext cx="10169485" cy="643256"/>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50"/>
              </a:spcBef>
              <a:spcAft>
                <a:spcPts val="0"/>
              </a:spcAft>
            </a:pP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Cirrhosis is the scarring of liver tissue and can be caused by many factors such as viral infections, alcohol consumption, nonalcoholic fatty liver disease, and metabolic syndromes. Regardless of cause, it is the primary risk factor for liver cancer. 1% to 4% of patients with cirrhosis develop liver cancer every year.</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1</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a:t>
            </a:r>
            <a:endParaRPr lang="en-US" sz="1100" baseline="30000"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p:txBody>
      </p:sp>
      <p:sp>
        <p:nvSpPr>
          <p:cNvPr id="21" name="Text Box 355">
            <a:extLst>
              <a:ext uri="{FF2B5EF4-FFF2-40B4-BE49-F238E27FC236}">
                <a16:creationId xmlns:a16="http://schemas.microsoft.com/office/drawing/2014/main" id="{BF196262-8ED4-524F-BAF6-9DC7726DA516}"/>
              </a:ext>
            </a:extLst>
          </p:cNvPr>
          <p:cNvSpPr txBox="1"/>
          <p:nvPr/>
        </p:nvSpPr>
        <p:spPr>
          <a:xfrm>
            <a:off x="1418746" y="1134667"/>
            <a:ext cx="1556098" cy="2660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u="sng" dirty="0">
                <a:ea typeface="Open Sans" panose="020B0606030504020204" pitchFamily="34" charset="0"/>
                <a:cs typeface="Arial" panose="020B0604020202020204" pitchFamily="34" charset="0"/>
              </a:rPr>
              <a:t>Cirrhosis</a:t>
            </a:r>
            <a:r>
              <a:rPr lang="en-US" sz="1200" b="1" dirty="0">
                <a:ea typeface="Open Sans" panose="020B0606030504020204" pitchFamily="34" charset="0"/>
                <a:cs typeface="Arial" panose="020B0604020202020204" pitchFamily="34" charset="0"/>
              </a:rPr>
              <a:t> </a:t>
            </a:r>
            <a:endParaRPr lang="en-US" sz="1050" b="1" dirty="0">
              <a:effectLst/>
              <a:ea typeface="Open Sans" panose="020B0606030504020204" pitchFamily="34" charset="0"/>
              <a:cs typeface="Arial" panose="020B0604020202020204" pitchFamily="34" charset="0"/>
            </a:endParaRPr>
          </a:p>
        </p:txBody>
      </p:sp>
      <p:sp>
        <p:nvSpPr>
          <p:cNvPr id="22" name="Rectangle: Rounded Corners 20">
            <a:extLst>
              <a:ext uri="{FF2B5EF4-FFF2-40B4-BE49-F238E27FC236}">
                <a16:creationId xmlns:a16="http://schemas.microsoft.com/office/drawing/2014/main" id="{5874EAF8-B4DF-684D-B731-4C6B68AA4CAD}"/>
              </a:ext>
            </a:extLst>
          </p:cNvPr>
          <p:cNvSpPr/>
          <p:nvPr/>
        </p:nvSpPr>
        <p:spPr>
          <a:xfrm>
            <a:off x="1380417" y="2412216"/>
            <a:ext cx="9547995" cy="643256"/>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rPr>
              <a:t>Chronic viral hepatitis from the hepatitis C virus (HCV) and the hepatitis B virus (HBV) are the first and second leading cause of liver cancer in the US, respectively. People with chronic HCV or HBV are at a 15-20 times greater risk of developing liver cancer when compared to healthy individuals.</a:t>
            </a:r>
            <a:r>
              <a:rPr lang="en-US" sz="1200" baseline="30000" dirty="0">
                <a:solidFill>
                  <a:schemeClr val="tx1"/>
                </a:solidFill>
              </a:rPr>
              <a:t>2</a:t>
            </a:r>
            <a:r>
              <a:rPr lang="en-US" sz="1200" dirty="0">
                <a:solidFill>
                  <a:schemeClr val="tx1"/>
                </a:solidFill>
              </a:rPr>
              <a:t> The latest reported rate for chronic HCV in Los Angeles county was 92 per 100,000 people and 47 per 100,000 people for chronic HBV. Asians and Pacific Islanders regularly account for two-thirds of all annual new chronic hepatitis B cases.</a:t>
            </a:r>
            <a:r>
              <a:rPr lang="en-US" sz="1200" baseline="30000" dirty="0">
                <a:solidFill>
                  <a:schemeClr val="tx1"/>
                </a:solidFill>
              </a:rPr>
              <a:t>3</a:t>
            </a:r>
          </a:p>
        </p:txBody>
      </p:sp>
      <p:sp>
        <p:nvSpPr>
          <p:cNvPr id="23" name="Text Box 355">
            <a:extLst>
              <a:ext uri="{FF2B5EF4-FFF2-40B4-BE49-F238E27FC236}">
                <a16:creationId xmlns:a16="http://schemas.microsoft.com/office/drawing/2014/main" id="{0689BFC2-2C3A-3E47-99FE-381AA20E8E43}"/>
              </a:ext>
            </a:extLst>
          </p:cNvPr>
          <p:cNvSpPr txBox="1"/>
          <p:nvPr/>
        </p:nvSpPr>
        <p:spPr>
          <a:xfrm>
            <a:off x="1418746" y="2049090"/>
            <a:ext cx="2028364" cy="2660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u="sng" dirty="0">
                <a:ea typeface="Open Sans" panose="020B0606030504020204" pitchFamily="34" charset="0"/>
                <a:cs typeface="Open Sans" panose="020B0606030504020204" pitchFamily="34" charset="0"/>
              </a:rPr>
              <a:t>Chronic Viral Hepatitis</a:t>
            </a:r>
            <a:endParaRPr lang="en-US" sz="1050" b="1" u="sng" dirty="0">
              <a:effectLst/>
              <a:ea typeface="Open Sans" panose="020B0606030504020204" pitchFamily="34" charset="0"/>
              <a:cs typeface="Open Sans" panose="020B0606030504020204" pitchFamily="34" charset="0"/>
            </a:endParaRPr>
          </a:p>
        </p:txBody>
      </p:sp>
      <p:sp>
        <p:nvSpPr>
          <p:cNvPr id="26" name="Rectangle: Rounded Corners 20">
            <a:extLst>
              <a:ext uri="{FF2B5EF4-FFF2-40B4-BE49-F238E27FC236}">
                <a16:creationId xmlns:a16="http://schemas.microsoft.com/office/drawing/2014/main" id="{73A019F4-97E7-284D-99B9-7AF475D4A5F1}"/>
              </a:ext>
            </a:extLst>
          </p:cNvPr>
          <p:cNvSpPr/>
          <p:nvPr/>
        </p:nvSpPr>
        <p:spPr>
          <a:xfrm>
            <a:off x="1040242" y="3541872"/>
            <a:ext cx="9852657" cy="643256"/>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25400">
              <a:lnSpc>
                <a:spcPct val="97000"/>
              </a:lnSpc>
              <a:spcBef>
                <a:spcPts val="0"/>
              </a:spcBef>
              <a:spcAft>
                <a:spcPts val="0"/>
              </a:spcAft>
            </a:pP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Heavy drinking was associated with a linear increase risk of liver cancer after daily intake of alcohol exceeded 60g.</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1</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Prolonged alcohol abuse can lead to cirrhosis, the primary risk factor for liver cancer.</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1</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16%-17% of adults reported binge-drinking in Los Angeles County in the past 30 days. Between 2000 and 2017, the rate of alcoholic related deaths attributed to liver cirrhosis nearly doubled in Los Angeles.</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4</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a:t>
            </a:r>
            <a:endParaRPr lang="en-US" sz="1100" baseline="30000"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p:txBody>
      </p:sp>
      <p:sp>
        <p:nvSpPr>
          <p:cNvPr id="27" name="Text Box 355">
            <a:extLst>
              <a:ext uri="{FF2B5EF4-FFF2-40B4-BE49-F238E27FC236}">
                <a16:creationId xmlns:a16="http://schemas.microsoft.com/office/drawing/2014/main" id="{EC8A6833-048A-D94E-A66C-76075ABB2824}"/>
              </a:ext>
            </a:extLst>
          </p:cNvPr>
          <p:cNvSpPr txBox="1"/>
          <p:nvPr/>
        </p:nvSpPr>
        <p:spPr>
          <a:xfrm>
            <a:off x="1411279" y="3250533"/>
            <a:ext cx="2858964" cy="2660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u="sng" dirty="0">
                <a:ea typeface="Open Sans" panose="020B0606030504020204" pitchFamily="34" charset="0"/>
                <a:cs typeface="Open Sans" panose="020B0606030504020204" pitchFamily="34" charset="0"/>
              </a:rPr>
              <a:t>Heavy Alcohol Consumption</a:t>
            </a:r>
            <a:r>
              <a:rPr lang="en-US" sz="1200" b="1" dirty="0">
                <a:ea typeface="Open Sans" panose="020B0606030504020204" pitchFamily="34" charset="0"/>
                <a:cs typeface="Open Sans" panose="020B0606030504020204" pitchFamily="34" charset="0"/>
              </a:rPr>
              <a:t> </a:t>
            </a:r>
          </a:p>
        </p:txBody>
      </p:sp>
      <p:sp>
        <p:nvSpPr>
          <p:cNvPr id="28" name="Rectangle: Rounded Corners 20">
            <a:extLst>
              <a:ext uri="{FF2B5EF4-FFF2-40B4-BE49-F238E27FC236}">
                <a16:creationId xmlns:a16="http://schemas.microsoft.com/office/drawing/2014/main" id="{3FBF51A9-6185-674C-A9DC-2A8FADA7DB73}"/>
              </a:ext>
            </a:extLst>
          </p:cNvPr>
          <p:cNvSpPr/>
          <p:nvPr/>
        </p:nvSpPr>
        <p:spPr>
          <a:xfrm>
            <a:off x="1092629" y="5820857"/>
            <a:ext cx="9800269" cy="643256"/>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5750" marR="25400">
              <a:lnSpc>
                <a:spcPct val="97000"/>
              </a:lnSpc>
              <a:spcBef>
                <a:spcPts val="0"/>
              </a:spcBef>
              <a:spcAft>
                <a:spcPts val="0"/>
              </a:spcAft>
            </a:pP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Studies have shown that those with diabetes are 2-2.5 times more likely to develop liver cancer than those without.</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8</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Insulin resistance is a known risk factor for NAFLD, and therefore can also be considered a risk factor for cirrhosis and liver cancer.</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8</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In Los Angeles County, the age-adjusted prevalence of diabetes is 7.5%. One-fifth of all adults in Los Angeles aged 60 and over have been diagnosed with diabetes.</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9</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a:t>
            </a:r>
            <a:endParaRPr lang="en-US" sz="1100"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p:txBody>
      </p:sp>
      <p:sp>
        <p:nvSpPr>
          <p:cNvPr id="29" name="Text Box 355">
            <a:extLst>
              <a:ext uri="{FF2B5EF4-FFF2-40B4-BE49-F238E27FC236}">
                <a16:creationId xmlns:a16="http://schemas.microsoft.com/office/drawing/2014/main" id="{6B427C3B-5DDD-C84E-AFD8-37FB52FE0A14}"/>
              </a:ext>
            </a:extLst>
          </p:cNvPr>
          <p:cNvSpPr txBox="1"/>
          <p:nvPr/>
        </p:nvSpPr>
        <p:spPr>
          <a:xfrm>
            <a:off x="1411279" y="5551384"/>
            <a:ext cx="2858964" cy="2660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u="sng" dirty="0">
                <a:effectLst/>
                <a:ea typeface="Open Sans" panose="020B0606030504020204" pitchFamily="34" charset="0"/>
                <a:cs typeface="Open Sans" panose="020B0606030504020204" pitchFamily="34" charset="0"/>
              </a:rPr>
              <a:t>Diabetes</a:t>
            </a:r>
            <a:endParaRPr lang="en-US" sz="1050" b="1" u="sng" dirty="0">
              <a:effectLst/>
              <a:ea typeface="Open Sans" panose="020B0606030504020204" pitchFamily="34" charset="0"/>
              <a:cs typeface="Open Sans" panose="020B0606030504020204" pitchFamily="34" charset="0"/>
            </a:endParaRPr>
          </a:p>
        </p:txBody>
      </p:sp>
      <p:sp>
        <p:nvSpPr>
          <p:cNvPr id="8" name="Slide Number Placeholder 7"/>
          <p:cNvSpPr>
            <a:spLocks noGrp="1"/>
          </p:cNvSpPr>
          <p:nvPr>
            <p:ph type="sldNum" sz="quarter" idx="12"/>
          </p:nvPr>
        </p:nvSpPr>
        <p:spPr/>
        <p:txBody>
          <a:bodyPr/>
          <a:lstStyle/>
          <a:p>
            <a:fld id="{68BC4D80-D7F4-3B42-A0AE-E21F6128D7A6}" type="slidenum">
              <a:rPr lang="en-US" smtClean="0"/>
              <a:t>23</a:t>
            </a:fld>
            <a:endParaRPr lang="en-US"/>
          </a:p>
        </p:txBody>
      </p:sp>
      <p:sp>
        <p:nvSpPr>
          <p:cNvPr id="24" name="Text Box 355">
            <a:extLst>
              <a:ext uri="{FF2B5EF4-FFF2-40B4-BE49-F238E27FC236}">
                <a16:creationId xmlns:a16="http://schemas.microsoft.com/office/drawing/2014/main" id="{451A64DF-1F72-442F-953F-E87DE0044370}"/>
              </a:ext>
            </a:extLst>
          </p:cNvPr>
          <p:cNvSpPr txBox="1"/>
          <p:nvPr/>
        </p:nvSpPr>
        <p:spPr>
          <a:xfrm>
            <a:off x="1411279" y="4297100"/>
            <a:ext cx="2858964" cy="2660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u="sng" dirty="0">
                <a:latin typeface="Calibri (BODY)"/>
                <a:ea typeface="Open Sans" panose="020B0606030504020204" pitchFamily="34" charset="0"/>
                <a:cs typeface="Open Sans" panose="020B0606030504020204" pitchFamily="34" charset="0"/>
              </a:rPr>
              <a:t>Non-alcoholic Fatty Liver Disease (NAFLD)</a:t>
            </a:r>
          </a:p>
        </p:txBody>
      </p:sp>
      <p:sp>
        <p:nvSpPr>
          <p:cNvPr id="30" name="Rectangle: Rounded Corners 20">
            <a:extLst>
              <a:ext uri="{FF2B5EF4-FFF2-40B4-BE49-F238E27FC236}">
                <a16:creationId xmlns:a16="http://schemas.microsoft.com/office/drawing/2014/main" id="{37CB0CAE-57A0-43A3-B2CC-950FD967BF97}"/>
              </a:ext>
            </a:extLst>
          </p:cNvPr>
          <p:cNvSpPr/>
          <p:nvPr/>
        </p:nvSpPr>
        <p:spPr>
          <a:xfrm>
            <a:off x="1040243" y="4673842"/>
            <a:ext cx="9852656" cy="643256"/>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25400">
              <a:lnSpc>
                <a:spcPct val="97000"/>
              </a:lnSpc>
              <a:spcBef>
                <a:spcPts val="0"/>
              </a:spcBef>
              <a:spcAft>
                <a:spcPts val="0"/>
              </a:spcAft>
            </a:pP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NAFLD has the potential to progress to cirrhosis and eventually liver cancer. Studies have reported an annual 2.6% liver cancer incidence rate for those with cirrhosis due to NAFLD.</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5</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NAFLD may also result in the development of liver cancer in the absence of cirrhosis, possibly due to fibrosis or steatosis. Type 2 diabetes and obesity are risk-factors for NAFLD.</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5</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Hispanics in California have the highest prevalence of both  type 2 diabetes and obesity which may also contribute to them having the highest prevalence of NAFLD.</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6,7</a:t>
            </a:r>
          </a:p>
        </p:txBody>
      </p:sp>
      <p:pic>
        <p:nvPicPr>
          <p:cNvPr id="7" name="Picture 6">
            <a:extLst>
              <a:ext uri="{FF2B5EF4-FFF2-40B4-BE49-F238E27FC236}">
                <a16:creationId xmlns:a16="http://schemas.microsoft.com/office/drawing/2014/main" id="{1E7E4E42-27F7-4A69-9C82-C4FE6744BEA6}"/>
              </a:ext>
            </a:extLst>
          </p:cNvPr>
          <p:cNvPicPr>
            <a:picLocks noChangeAspect="1"/>
          </p:cNvPicPr>
          <p:nvPr/>
        </p:nvPicPr>
        <p:blipFill>
          <a:blip r:embed="rId2"/>
          <a:stretch>
            <a:fillRect/>
          </a:stretch>
        </p:blipFill>
        <p:spPr>
          <a:xfrm>
            <a:off x="624508" y="3332753"/>
            <a:ext cx="638175" cy="790575"/>
          </a:xfrm>
          <a:prstGeom prst="rect">
            <a:avLst/>
          </a:prstGeom>
        </p:spPr>
      </p:pic>
      <p:pic>
        <p:nvPicPr>
          <p:cNvPr id="9" name="Picture 8">
            <a:extLst>
              <a:ext uri="{FF2B5EF4-FFF2-40B4-BE49-F238E27FC236}">
                <a16:creationId xmlns:a16="http://schemas.microsoft.com/office/drawing/2014/main" id="{C079125D-DBE0-4CE2-9639-7ABB34E7CFB6}"/>
              </a:ext>
            </a:extLst>
          </p:cNvPr>
          <p:cNvPicPr>
            <a:picLocks noChangeAspect="1"/>
          </p:cNvPicPr>
          <p:nvPr/>
        </p:nvPicPr>
        <p:blipFill>
          <a:blip r:embed="rId3"/>
          <a:stretch>
            <a:fillRect/>
          </a:stretch>
        </p:blipFill>
        <p:spPr>
          <a:xfrm>
            <a:off x="524495" y="4512877"/>
            <a:ext cx="838200" cy="800100"/>
          </a:xfrm>
          <a:prstGeom prst="rect">
            <a:avLst/>
          </a:prstGeom>
        </p:spPr>
      </p:pic>
      <p:pic>
        <p:nvPicPr>
          <p:cNvPr id="12" name="Picture 11">
            <a:extLst>
              <a:ext uri="{FF2B5EF4-FFF2-40B4-BE49-F238E27FC236}">
                <a16:creationId xmlns:a16="http://schemas.microsoft.com/office/drawing/2014/main" id="{8029D9EE-BCAC-45B8-9EEF-1AC27FCC1A62}"/>
              </a:ext>
            </a:extLst>
          </p:cNvPr>
          <p:cNvPicPr>
            <a:picLocks noChangeAspect="1"/>
          </p:cNvPicPr>
          <p:nvPr/>
        </p:nvPicPr>
        <p:blipFill>
          <a:blip r:embed="rId4"/>
          <a:stretch>
            <a:fillRect/>
          </a:stretch>
        </p:blipFill>
        <p:spPr>
          <a:xfrm>
            <a:off x="495920" y="5470325"/>
            <a:ext cx="866775" cy="942975"/>
          </a:xfrm>
          <a:prstGeom prst="rect">
            <a:avLst/>
          </a:prstGeom>
        </p:spPr>
      </p:pic>
      <p:pic>
        <p:nvPicPr>
          <p:cNvPr id="16" name="Picture 15">
            <a:extLst>
              <a:ext uri="{FF2B5EF4-FFF2-40B4-BE49-F238E27FC236}">
                <a16:creationId xmlns:a16="http://schemas.microsoft.com/office/drawing/2014/main" id="{09A63A0E-E495-4774-955A-C9309724BF8D}"/>
              </a:ext>
            </a:extLst>
          </p:cNvPr>
          <p:cNvPicPr>
            <a:picLocks noChangeAspect="1"/>
          </p:cNvPicPr>
          <p:nvPr/>
        </p:nvPicPr>
        <p:blipFill>
          <a:blip r:embed="rId5"/>
          <a:stretch>
            <a:fillRect/>
          </a:stretch>
        </p:blipFill>
        <p:spPr>
          <a:xfrm>
            <a:off x="505444" y="2180041"/>
            <a:ext cx="847725" cy="895350"/>
          </a:xfrm>
          <a:prstGeom prst="rect">
            <a:avLst/>
          </a:prstGeom>
        </p:spPr>
      </p:pic>
      <p:pic>
        <p:nvPicPr>
          <p:cNvPr id="18" name="Picture 17">
            <a:extLst>
              <a:ext uri="{FF2B5EF4-FFF2-40B4-BE49-F238E27FC236}">
                <a16:creationId xmlns:a16="http://schemas.microsoft.com/office/drawing/2014/main" id="{C491213F-4E6D-457C-9FC3-E4BDAE166A6A}"/>
              </a:ext>
            </a:extLst>
          </p:cNvPr>
          <p:cNvPicPr>
            <a:picLocks noChangeAspect="1"/>
          </p:cNvPicPr>
          <p:nvPr/>
        </p:nvPicPr>
        <p:blipFill>
          <a:blip r:embed="rId6"/>
          <a:stretch>
            <a:fillRect/>
          </a:stretch>
        </p:blipFill>
        <p:spPr>
          <a:xfrm>
            <a:off x="566142" y="1397646"/>
            <a:ext cx="809625" cy="581025"/>
          </a:xfrm>
          <a:prstGeom prst="rect">
            <a:avLst/>
          </a:prstGeom>
        </p:spPr>
      </p:pic>
    </p:spTree>
    <p:extLst>
      <p:ext uri="{BB962C8B-B14F-4D97-AF65-F5344CB8AC3E}">
        <p14:creationId xmlns:p14="http://schemas.microsoft.com/office/powerpoint/2010/main" val="2609497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A3AF02-317A-8D40-BFC1-D23AEE46F174}"/>
              </a:ext>
            </a:extLst>
          </p:cNvPr>
          <p:cNvSpPr/>
          <p:nvPr/>
        </p:nvSpPr>
        <p:spPr>
          <a:xfrm rot="5400000">
            <a:off x="5703252" y="-5703252"/>
            <a:ext cx="785495" cy="12192001"/>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9">
            <a:extLst>
              <a:ext uri="{FF2B5EF4-FFF2-40B4-BE49-F238E27FC236}">
                <a16:creationId xmlns:a16="http://schemas.microsoft.com/office/drawing/2014/main" id="{E006E0D2-E2F0-E04E-AC5C-60FC95441570}"/>
              </a:ext>
            </a:extLst>
          </p:cNvPr>
          <p:cNvSpPr txBox="1"/>
          <p:nvPr/>
        </p:nvSpPr>
        <p:spPr>
          <a:xfrm rot="16200000">
            <a:off x="5819457"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SUMMARY OF LIVER CANCER RISK FACTORS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B554B49D-794C-8B4F-AB9E-48A3BF185685}"/>
              </a:ext>
            </a:extLst>
          </p:cNvPr>
          <p:cNvCxnSpPr/>
          <p:nvPr/>
        </p:nvCxnSpPr>
        <p:spPr>
          <a:xfrm>
            <a:off x="5023945"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image1.png" descr="A picture containing drawing  Description automatically generated">
            <a:extLst>
              <a:ext uri="{FF2B5EF4-FFF2-40B4-BE49-F238E27FC236}">
                <a16:creationId xmlns:a16="http://schemas.microsoft.com/office/drawing/2014/main" id="{9F278762-82D5-BF45-9B5C-19F40B2FC8AC}"/>
              </a:ext>
            </a:extLst>
          </p:cNvPr>
          <p:cNvPicPr/>
          <p:nvPr/>
        </p:nvPicPr>
        <p:blipFill>
          <a:blip r:embed="rId2" cstate="print"/>
          <a:stretch>
            <a:fillRect/>
          </a:stretch>
        </p:blipFill>
        <p:spPr>
          <a:xfrm>
            <a:off x="685230" y="1321304"/>
            <a:ext cx="396810" cy="759865"/>
          </a:xfrm>
          <a:prstGeom prst="rect">
            <a:avLst/>
          </a:prstGeom>
        </p:spPr>
      </p:pic>
      <p:pic>
        <p:nvPicPr>
          <p:cNvPr id="17" name="image4.png" descr="A picture containing drawing  Description automatically generated">
            <a:extLst>
              <a:ext uri="{FF2B5EF4-FFF2-40B4-BE49-F238E27FC236}">
                <a16:creationId xmlns:a16="http://schemas.microsoft.com/office/drawing/2014/main" id="{F8270AC2-4B1E-5A48-BD57-6C50B2D6C1FC}"/>
              </a:ext>
            </a:extLst>
          </p:cNvPr>
          <p:cNvPicPr/>
          <p:nvPr/>
        </p:nvPicPr>
        <p:blipFill>
          <a:blip r:embed="rId3" cstate="print"/>
          <a:stretch>
            <a:fillRect/>
          </a:stretch>
        </p:blipFill>
        <p:spPr>
          <a:xfrm>
            <a:off x="582995" y="3568088"/>
            <a:ext cx="568822" cy="443025"/>
          </a:xfrm>
          <a:prstGeom prst="rect">
            <a:avLst/>
          </a:prstGeom>
        </p:spPr>
      </p:pic>
      <p:sp>
        <p:nvSpPr>
          <p:cNvPr id="20" name="Rectangle: Rounded Corners 20">
            <a:extLst>
              <a:ext uri="{FF2B5EF4-FFF2-40B4-BE49-F238E27FC236}">
                <a16:creationId xmlns:a16="http://schemas.microsoft.com/office/drawing/2014/main" id="{EA9E37AE-3EC8-7E4D-B6C5-8D81BE28C606}"/>
              </a:ext>
            </a:extLst>
          </p:cNvPr>
          <p:cNvSpPr/>
          <p:nvPr/>
        </p:nvSpPr>
        <p:spPr>
          <a:xfrm>
            <a:off x="1040104" y="1432086"/>
            <a:ext cx="10169485" cy="643256"/>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50"/>
              </a:spcBef>
              <a:spcAft>
                <a:spcPts val="0"/>
              </a:spcAft>
            </a:pP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60% of people in Los Angeles are either overweight or obese.</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10</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A meta-analysis of cohort studies found that overweight or obese individuals had a 17% and 89% increased risk of liver cancer, respectively. Obesity is also associated with other risk factors linked to liver cancer, such as diabetes and nonalcoholic fatty liver disease.</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11 </a:t>
            </a:r>
            <a:endParaRPr lang="en-US" sz="1100" baseline="30000"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p:txBody>
      </p:sp>
      <p:sp>
        <p:nvSpPr>
          <p:cNvPr id="21" name="Text Box 355">
            <a:extLst>
              <a:ext uri="{FF2B5EF4-FFF2-40B4-BE49-F238E27FC236}">
                <a16:creationId xmlns:a16="http://schemas.microsoft.com/office/drawing/2014/main" id="{BF196262-8ED4-524F-BAF6-9DC7726DA516}"/>
              </a:ext>
            </a:extLst>
          </p:cNvPr>
          <p:cNvSpPr txBox="1"/>
          <p:nvPr/>
        </p:nvSpPr>
        <p:spPr>
          <a:xfrm>
            <a:off x="1418746" y="1138075"/>
            <a:ext cx="1556098" cy="2660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u="sng" dirty="0">
                <a:ea typeface="Open Sans" panose="020B0606030504020204" pitchFamily="34" charset="0"/>
                <a:cs typeface="Arial" panose="020B0604020202020204" pitchFamily="34" charset="0"/>
              </a:rPr>
              <a:t>Obesity</a:t>
            </a:r>
            <a:r>
              <a:rPr lang="en-US" sz="1200" b="1" dirty="0">
                <a:ea typeface="Open Sans" panose="020B0606030504020204" pitchFamily="34" charset="0"/>
                <a:cs typeface="Arial" panose="020B0604020202020204" pitchFamily="34" charset="0"/>
              </a:rPr>
              <a:t> </a:t>
            </a:r>
            <a:endParaRPr lang="en-US" sz="1050" b="1" dirty="0">
              <a:effectLst/>
              <a:ea typeface="Open Sans" panose="020B0606030504020204" pitchFamily="34" charset="0"/>
              <a:cs typeface="Arial" panose="020B0604020202020204" pitchFamily="34" charset="0"/>
            </a:endParaRPr>
          </a:p>
        </p:txBody>
      </p:sp>
      <p:sp>
        <p:nvSpPr>
          <p:cNvPr id="22" name="Rectangle: Rounded Corners 20">
            <a:extLst>
              <a:ext uri="{FF2B5EF4-FFF2-40B4-BE49-F238E27FC236}">
                <a16:creationId xmlns:a16="http://schemas.microsoft.com/office/drawing/2014/main" id="{5874EAF8-B4DF-684D-B731-4C6B68AA4CAD}"/>
              </a:ext>
            </a:extLst>
          </p:cNvPr>
          <p:cNvSpPr/>
          <p:nvPr/>
        </p:nvSpPr>
        <p:spPr>
          <a:xfrm>
            <a:off x="1380417" y="2569496"/>
            <a:ext cx="9547995" cy="643256"/>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200" dirty="0">
                <a:solidFill>
                  <a:schemeClr val="tx1"/>
                </a:solidFill>
              </a:rPr>
              <a:t>Aflatoxins are carcinogens produced by fungi that can grow on agricultural products, such as rice and peanuts. In studies when aflatoxin metabolites was detected in urine, there was 3.8 fold greater relative risk of developing liver cancer. In subjects where both presence of aflatoxins and the hepatitis B virus was detected, there was a 60-fold increase in relative risk.</a:t>
            </a:r>
            <a:r>
              <a:rPr lang="en-US" sz="1200" baseline="30000" dirty="0">
                <a:solidFill>
                  <a:schemeClr val="tx1"/>
                </a:solidFill>
              </a:rPr>
              <a:t>3</a:t>
            </a:r>
            <a:r>
              <a:rPr lang="en-US" sz="1200" dirty="0">
                <a:solidFill>
                  <a:schemeClr val="tx1"/>
                </a:solidFill>
              </a:rPr>
              <a:t> California has the highest concentration of Asian/Pacific Islanders in the United States, who are disproportionately overrepresented in chronic hepatitis B cases and are also the highest consumers of rice and grains.</a:t>
            </a:r>
            <a:r>
              <a:rPr lang="en-US" sz="1200" baseline="30000" dirty="0">
                <a:solidFill>
                  <a:schemeClr val="tx1"/>
                </a:solidFill>
              </a:rPr>
              <a:t>12</a:t>
            </a:r>
          </a:p>
        </p:txBody>
      </p:sp>
      <p:sp>
        <p:nvSpPr>
          <p:cNvPr id="23" name="Text Box 355">
            <a:extLst>
              <a:ext uri="{FF2B5EF4-FFF2-40B4-BE49-F238E27FC236}">
                <a16:creationId xmlns:a16="http://schemas.microsoft.com/office/drawing/2014/main" id="{0689BFC2-2C3A-3E47-99FE-381AA20E8E43}"/>
              </a:ext>
            </a:extLst>
          </p:cNvPr>
          <p:cNvSpPr txBox="1"/>
          <p:nvPr/>
        </p:nvSpPr>
        <p:spPr>
          <a:xfrm>
            <a:off x="1418746" y="2221172"/>
            <a:ext cx="2028364" cy="2660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u="sng" dirty="0">
                <a:ea typeface="Open Sans" panose="020B0606030504020204" pitchFamily="34" charset="0"/>
                <a:cs typeface="Open Sans" panose="020B0606030504020204" pitchFamily="34" charset="0"/>
              </a:rPr>
              <a:t>Aflatoxins</a:t>
            </a:r>
            <a:endParaRPr lang="en-US" sz="1050" b="1" u="sng" dirty="0">
              <a:effectLst/>
              <a:ea typeface="Open Sans" panose="020B0606030504020204" pitchFamily="34" charset="0"/>
              <a:cs typeface="Open Sans" panose="020B0606030504020204" pitchFamily="34" charset="0"/>
            </a:endParaRPr>
          </a:p>
        </p:txBody>
      </p:sp>
      <p:sp>
        <p:nvSpPr>
          <p:cNvPr id="26" name="Rectangle: Rounded Corners 20">
            <a:extLst>
              <a:ext uri="{FF2B5EF4-FFF2-40B4-BE49-F238E27FC236}">
                <a16:creationId xmlns:a16="http://schemas.microsoft.com/office/drawing/2014/main" id="{73A019F4-97E7-284D-99B9-7AF475D4A5F1}"/>
              </a:ext>
            </a:extLst>
          </p:cNvPr>
          <p:cNvSpPr/>
          <p:nvPr/>
        </p:nvSpPr>
        <p:spPr>
          <a:xfrm>
            <a:off x="1045275" y="3638326"/>
            <a:ext cx="9852657" cy="643256"/>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25400">
              <a:lnSpc>
                <a:spcPct val="97000"/>
              </a:lnSpc>
              <a:spcBef>
                <a:spcPts val="0"/>
              </a:spcBef>
              <a:spcAft>
                <a:spcPts val="0"/>
              </a:spcAft>
            </a:pP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Smoking cigarettes moderately increases risk of liver cancer. Current smokers are about 50% more likely than those who have never smoked to develop liver cancer. The risk also appears to increase with amount and length of smoking history.</a:t>
            </a:r>
            <a:r>
              <a:rPr lang="en-US" sz="1200" baseline="300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13</a:t>
            </a:r>
            <a:r>
              <a:rPr lang="en-US" sz="1200" dirty="0">
                <a:solidFill>
                  <a:schemeClr val="tx1"/>
                </a:solidFill>
                <a:latin typeface="Calibri" panose="020F0502020204030204" pitchFamily="34" charset="0"/>
                <a:ea typeface="Book Antiqua" panose="02040602050305030304" pitchFamily="18" charset="0"/>
                <a:cs typeface="Book Antiqua" panose="02040602050305030304" pitchFamily="18" charset="0"/>
              </a:rPr>
              <a:t> </a:t>
            </a:r>
            <a:endParaRPr lang="en-US" sz="1100" baseline="30000" dirty="0">
              <a:solidFill>
                <a:schemeClr val="tx1"/>
              </a:solidFill>
              <a:effectLst/>
              <a:latin typeface="Book Antiqua" panose="02040602050305030304" pitchFamily="18" charset="0"/>
              <a:ea typeface="Book Antiqua" panose="02040602050305030304" pitchFamily="18" charset="0"/>
              <a:cs typeface="Book Antiqua" panose="02040602050305030304" pitchFamily="18" charset="0"/>
            </a:endParaRPr>
          </a:p>
        </p:txBody>
      </p:sp>
      <p:sp>
        <p:nvSpPr>
          <p:cNvPr id="27" name="Text Box 355">
            <a:extLst>
              <a:ext uri="{FF2B5EF4-FFF2-40B4-BE49-F238E27FC236}">
                <a16:creationId xmlns:a16="http://schemas.microsoft.com/office/drawing/2014/main" id="{EC8A6833-048A-D94E-A66C-76075ABB2824}"/>
              </a:ext>
            </a:extLst>
          </p:cNvPr>
          <p:cNvSpPr txBox="1"/>
          <p:nvPr/>
        </p:nvSpPr>
        <p:spPr>
          <a:xfrm>
            <a:off x="1416311" y="3446803"/>
            <a:ext cx="2858964" cy="2660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u="sng" dirty="0">
                <a:ea typeface="Open Sans" panose="020B0606030504020204" pitchFamily="34" charset="0"/>
                <a:cs typeface="Open Sans" panose="020B0606030504020204" pitchFamily="34" charset="0"/>
              </a:rPr>
              <a:t>Smoking</a:t>
            </a:r>
            <a:r>
              <a:rPr lang="en-US" sz="1200" b="1" dirty="0">
                <a:latin typeface="Open Sans" panose="020B0606030504020204" pitchFamily="34" charset="0"/>
                <a:ea typeface="Open Sans" panose="020B0606030504020204" pitchFamily="34" charset="0"/>
                <a:cs typeface="Open Sans" panose="020B0606030504020204" pitchFamily="34" charset="0"/>
              </a:rPr>
              <a:t> </a:t>
            </a:r>
          </a:p>
        </p:txBody>
      </p:sp>
      <p:sp>
        <p:nvSpPr>
          <p:cNvPr id="8" name="Slide Number Placeholder 7"/>
          <p:cNvSpPr>
            <a:spLocks noGrp="1"/>
          </p:cNvSpPr>
          <p:nvPr>
            <p:ph type="sldNum" sz="quarter" idx="12"/>
          </p:nvPr>
        </p:nvSpPr>
        <p:spPr/>
        <p:txBody>
          <a:bodyPr/>
          <a:lstStyle/>
          <a:p>
            <a:fld id="{68BC4D80-D7F4-3B42-A0AE-E21F6128D7A6}" type="slidenum">
              <a:rPr lang="en-US" smtClean="0"/>
              <a:t>24</a:t>
            </a:fld>
            <a:endParaRPr lang="en-US"/>
          </a:p>
        </p:txBody>
      </p:sp>
      <p:pic>
        <p:nvPicPr>
          <p:cNvPr id="2" name="Picture 1">
            <a:extLst>
              <a:ext uri="{FF2B5EF4-FFF2-40B4-BE49-F238E27FC236}">
                <a16:creationId xmlns:a16="http://schemas.microsoft.com/office/drawing/2014/main" id="{AE05BEB0-3B7C-4565-8D33-717A3F15C105}"/>
              </a:ext>
            </a:extLst>
          </p:cNvPr>
          <p:cNvPicPr>
            <a:picLocks noChangeAspect="1"/>
          </p:cNvPicPr>
          <p:nvPr/>
        </p:nvPicPr>
        <p:blipFill>
          <a:blip r:embed="rId4"/>
          <a:stretch>
            <a:fillRect/>
          </a:stretch>
        </p:blipFill>
        <p:spPr>
          <a:xfrm>
            <a:off x="359036" y="2567065"/>
            <a:ext cx="1057275" cy="619125"/>
          </a:xfrm>
          <a:prstGeom prst="rect">
            <a:avLst/>
          </a:prstGeom>
        </p:spPr>
      </p:pic>
    </p:spTree>
    <p:extLst>
      <p:ext uri="{BB962C8B-B14F-4D97-AF65-F5344CB8AC3E}">
        <p14:creationId xmlns:p14="http://schemas.microsoft.com/office/powerpoint/2010/main" val="208874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F5D7EA-8343-7A40-B8A6-64F6B3A116D4}"/>
              </a:ext>
            </a:extLst>
          </p:cNvPr>
          <p:cNvSpPr/>
          <p:nvPr/>
        </p:nvSpPr>
        <p:spPr>
          <a:xfrm rot="5400000">
            <a:off x="5703252" y="-5703252"/>
            <a:ext cx="785495" cy="12192001"/>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 Box 29">
            <a:extLst>
              <a:ext uri="{FF2B5EF4-FFF2-40B4-BE49-F238E27FC236}">
                <a16:creationId xmlns:a16="http://schemas.microsoft.com/office/drawing/2014/main" id="{B73F9629-2D6D-BB4C-9AAE-D0AAA8811F6A}"/>
              </a:ext>
            </a:extLst>
          </p:cNvPr>
          <p:cNvSpPr txBox="1"/>
          <p:nvPr/>
        </p:nvSpPr>
        <p:spPr>
          <a:xfrm rot="16200000">
            <a:off x="5819457"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SUMMARY OF LIVER CANCER RISK FACTORS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098EDDC8-7A80-3444-B968-958150D4352E}"/>
              </a:ext>
            </a:extLst>
          </p:cNvPr>
          <p:cNvCxnSpPr/>
          <p:nvPr/>
        </p:nvCxnSpPr>
        <p:spPr>
          <a:xfrm>
            <a:off x="5023945"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68BC4D80-D7F4-3B42-A0AE-E21F6128D7A6}" type="slidenum">
              <a:rPr lang="en-US" smtClean="0"/>
              <a:t>25</a:t>
            </a:fld>
            <a:endParaRPr lang="en-US"/>
          </a:p>
        </p:txBody>
      </p:sp>
      <p:sp>
        <p:nvSpPr>
          <p:cNvPr id="8" name="Rectangle 7"/>
          <p:cNvSpPr/>
          <p:nvPr/>
        </p:nvSpPr>
        <p:spPr>
          <a:xfrm>
            <a:off x="398824" y="1385679"/>
            <a:ext cx="11394350" cy="2462213"/>
          </a:xfrm>
          <a:prstGeom prst="rect">
            <a:avLst/>
          </a:prstGeom>
        </p:spPr>
        <p:txBody>
          <a:bodyPr wrap="square">
            <a:spAutoFit/>
          </a:bodyPr>
          <a:lstStyle/>
          <a:p>
            <a:pPr marL="228600" lvl="0" indent="-228600">
              <a:buFont typeface="+mj-lt"/>
              <a:buAutoNum type="arabicPeriod"/>
            </a:pPr>
            <a:r>
              <a:rPr lang="en-US" sz="1100" dirty="0">
                <a:solidFill>
                  <a:prstClr val="black"/>
                </a:solidFill>
              </a:rPr>
              <a:t>El–</a:t>
            </a:r>
            <a:r>
              <a:rPr lang="en-US" sz="1100" dirty="0" err="1">
                <a:solidFill>
                  <a:prstClr val="black"/>
                </a:solidFill>
              </a:rPr>
              <a:t>Serag</a:t>
            </a:r>
            <a:r>
              <a:rPr lang="en-US" sz="1100" dirty="0">
                <a:solidFill>
                  <a:prstClr val="black"/>
                </a:solidFill>
              </a:rPr>
              <a:t>, Hashem B., and K. Lenhard Rudolph. "Hepatocellular carcinoma: epidemiology and molecular carcinogenesis." Gastroenterology 132.7 (2007): 2557-2576.</a:t>
            </a:r>
          </a:p>
          <a:p>
            <a:pPr marL="228600" lvl="0" indent="-228600">
              <a:buFont typeface="+mj-lt"/>
              <a:buAutoNum type="arabicPeriod"/>
            </a:pPr>
            <a:r>
              <a:rPr lang="en-US" sz="1100" dirty="0">
                <a:solidFill>
                  <a:prstClr val="black"/>
                </a:solidFill>
              </a:rPr>
              <a:t>El-</a:t>
            </a:r>
            <a:r>
              <a:rPr lang="en-US" sz="1100" dirty="0" err="1">
                <a:solidFill>
                  <a:prstClr val="black"/>
                </a:solidFill>
              </a:rPr>
              <a:t>Serag</a:t>
            </a:r>
            <a:r>
              <a:rPr lang="en-US" sz="1100" dirty="0">
                <a:solidFill>
                  <a:prstClr val="black"/>
                </a:solidFill>
              </a:rPr>
              <a:t>, Hashem B. “Epidemiology of viral hepatitis and hepatocellular carcinoma.” Gastroenterology 142.6(2012): 1264-1273.</a:t>
            </a:r>
          </a:p>
          <a:p>
            <a:pPr marL="228600" lvl="0" indent="-228600">
              <a:buFont typeface="+mj-lt"/>
              <a:buAutoNum type="arabicPeriod"/>
            </a:pPr>
            <a:r>
              <a:rPr lang="en-US" sz="1100" dirty="0">
                <a:solidFill>
                  <a:prstClr val="black"/>
                </a:solidFill>
              </a:rPr>
              <a:t>Los Angeles County-Chronic Hepatitis Cases and Rates of Newly Reported Cases, 2011-2015,California Department of Public Health, Editor. 2017, Office of Viral Hepatitis Prevention.</a:t>
            </a:r>
          </a:p>
          <a:p>
            <a:pPr marL="228600" lvl="0" indent="-228600">
              <a:buFont typeface="+mj-lt"/>
              <a:buAutoNum type="arabicPeriod"/>
            </a:pPr>
            <a:r>
              <a:rPr lang="en-US" sz="1100" dirty="0">
                <a:solidFill>
                  <a:prstClr val="black"/>
                </a:solidFill>
              </a:rPr>
              <a:t>Los Angeles County of Public Health. "SAPC Data Brief: Excessive Drinking and Consequences". Web Infographic. March 2019. Accessed 4 February 2020</a:t>
            </a:r>
          </a:p>
          <a:p>
            <a:pPr marL="228600" lvl="0" indent="-228600">
              <a:buFont typeface="+mj-lt"/>
              <a:buAutoNum type="arabicPeriod"/>
            </a:pPr>
            <a:r>
              <a:rPr lang="en-US" sz="1100" dirty="0" err="1">
                <a:solidFill>
                  <a:prstClr val="black"/>
                </a:solidFill>
              </a:rPr>
              <a:t>Calzadilla</a:t>
            </a:r>
            <a:r>
              <a:rPr lang="en-US" sz="1100" dirty="0">
                <a:solidFill>
                  <a:prstClr val="black"/>
                </a:solidFill>
              </a:rPr>
              <a:t> </a:t>
            </a:r>
            <a:r>
              <a:rPr lang="en-US" sz="1100" dirty="0" err="1">
                <a:solidFill>
                  <a:prstClr val="black"/>
                </a:solidFill>
              </a:rPr>
              <a:t>Bertot</a:t>
            </a:r>
            <a:r>
              <a:rPr lang="en-US" sz="1100" dirty="0">
                <a:solidFill>
                  <a:prstClr val="black"/>
                </a:solidFill>
              </a:rPr>
              <a:t>, Luis, and Leon Anton Adams. “The Natural Course of Non-Alcoholic Fatty Liver Disease.” International journal of molecular sciences 17.5(2016): 774.</a:t>
            </a:r>
          </a:p>
          <a:p>
            <a:pPr marL="228600" lvl="0" indent="-228600">
              <a:buFont typeface="+mj-lt"/>
              <a:buAutoNum type="arabicPeriod"/>
            </a:pPr>
            <a:r>
              <a:rPr lang="en-US" sz="1100" dirty="0">
                <a:solidFill>
                  <a:prstClr val="black"/>
                </a:solidFill>
              </a:rPr>
              <a:t>Conroy SM, Lee AK, Pendleton L, Bates JH. Burden of Diabetes in California. Sacramento, California: Chronic Disease Control Branch, California Department of Public Health (2014).</a:t>
            </a:r>
          </a:p>
          <a:p>
            <a:pPr marL="228600" lvl="0" indent="-228600">
              <a:buFont typeface="+mj-lt"/>
              <a:buAutoNum type="arabicPeriod"/>
            </a:pPr>
            <a:r>
              <a:rPr lang="en-US" sz="1100" dirty="0">
                <a:solidFill>
                  <a:prstClr val="black"/>
                </a:solidFill>
              </a:rPr>
              <a:t>Ong, Janus P, and </a:t>
            </a:r>
            <a:r>
              <a:rPr lang="en-US" sz="1100" dirty="0" err="1">
                <a:solidFill>
                  <a:prstClr val="black"/>
                </a:solidFill>
              </a:rPr>
              <a:t>Zobair</a:t>
            </a:r>
            <a:r>
              <a:rPr lang="en-US" sz="1100" dirty="0">
                <a:solidFill>
                  <a:prstClr val="black"/>
                </a:solidFill>
              </a:rPr>
              <a:t> M </a:t>
            </a:r>
            <a:r>
              <a:rPr lang="en-US" sz="1100" dirty="0" err="1">
                <a:solidFill>
                  <a:prstClr val="black"/>
                </a:solidFill>
              </a:rPr>
              <a:t>Younossi</a:t>
            </a:r>
            <a:r>
              <a:rPr lang="en-US" sz="1100" dirty="0">
                <a:solidFill>
                  <a:prstClr val="black"/>
                </a:solidFill>
              </a:rPr>
              <a:t>. “Epidemiology and natural history of NAFLD and NASH.” Clinics in liver disease 11.1 (2007): 1-16</a:t>
            </a:r>
          </a:p>
          <a:p>
            <a:pPr marL="228600" lvl="0" indent="-228600">
              <a:buFont typeface="+mj-lt"/>
              <a:buAutoNum type="arabicPeriod"/>
            </a:pPr>
            <a:r>
              <a:rPr lang="en-US" sz="1100" dirty="0">
                <a:solidFill>
                  <a:prstClr val="black"/>
                </a:solidFill>
              </a:rPr>
              <a:t>El-</a:t>
            </a:r>
            <a:r>
              <a:rPr lang="en-US" sz="1100" dirty="0" err="1">
                <a:solidFill>
                  <a:prstClr val="black"/>
                </a:solidFill>
              </a:rPr>
              <a:t>serag</a:t>
            </a:r>
            <a:r>
              <a:rPr lang="en-US" sz="1100" dirty="0">
                <a:solidFill>
                  <a:prstClr val="black"/>
                </a:solidFill>
              </a:rPr>
              <a:t>, Hashem B., Thomas Tran, and James E. Everhart. "Diabetes increases the risk of chronic liver disease and hepatocellular carcinoma." Gastroenterology 126.2 (2004): 460-468.</a:t>
            </a:r>
          </a:p>
          <a:p>
            <a:pPr marL="228600" lvl="0" indent="-228600">
              <a:buFont typeface="+mj-lt"/>
              <a:buAutoNum type="arabicPeriod"/>
            </a:pPr>
            <a:r>
              <a:rPr lang="en-US" sz="1100" dirty="0">
                <a:solidFill>
                  <a:prstClr val="black"/>
                </a:solidFill>
              </a:rPr>
              <a:t>Hales CM, Carroll MD, </a:t>
            </a:r>
            <a:r>
              <a:rPr lang="en-US" sz="1100" dirty="0" err="1">
                <a:solidFill>
                  <a:prstClr val="black"/>
                </a:solidFill>
              </a:rPr>
              <a:t>Kuo</a:t>
            </a:r>
            <a:r>
              <a:rPr lang="en-US" sz="1100" dirty="0">
                <a:solidFill>
                  <a:prstClr val="black"/>
                </a:solidFill>
              </a:rPr>
              <a:t> T, Simon PA. Diabetes and prediabetes among adults in Los Angeles County and the United States, 1999–2006 and 2007–2014. National Health Statistics Reports; n.123. Hyattsville, MD: National Center for Health Statistics (2019).</a:t>
            </a:r>
          </a:p>
          <a:p>
            <a:pPr marL="228600" lvl="0" indent="-228600">
              <a:buFont typeface="+mj-lt"/>
              <a:buAutoNum type="arabicPeriod"/>
            </a:pPr>
            <a:r>
              <a:rPr lang="en-US" sz="1100" dirty="0">
                <a:solidFill>
                  <a:prstClr val="black"/>
                </a:solidFill>
              </a:rPr>
              <a:t>Wolstein J, </a:t>
            </a:r>
            <a:r>
              <a:rPr lang="en-US" sz="1100" dirty="0" err="1">
                <a:solidFill>
                  <a:prstClr val="black"/>
                </a:solidFill>
              </a:rPr>
              <a:t>Babey</a:t>
            </a:r>
            <a:r>
              <a:rPr lang="en-US" sz="1100" dirty="0">
                <a:solidFill>
                  <a:prstClr val="black"/>
                </a:solidFill>
              </a:rPr>
              <a:t> SH, Diamant AL. Obesity in California. Los Angeles, CA: UCLA Center for Health Policy Research, 2015.</a:t>
            </a:r>
          </a:p>
          <a:p>
            <a:pPr marL="228600" lvl="0" indent="-228600">
              <a:buFont typeface="+mj-lt"/>
              <a:buAutoNum type="arabicPeriod"/>
            </a:pPr>
            <a:r>
              <a:rPr lang="en-US" sz="1100" dirty="0">
                <a:solidFill>
                  <a:prstClr val="black"/>
                </a:solidFill>
              </a:rPr>
              <a:t>Larsson, S C, and A </a:t>
            </a:r>
            <a:r>
              <a:rPr lang="en-US" sz="1100" dirty="0" err="1">
                <a:solidFill>
                  <a:prstClr val="black"/>
                </a:solidFill>
              </a:rPr>
              <a:t>Wolk</a:t>
            </a:r>
            <a:r>
              <a:rPr lang="en-US" sz="1100" dirty="0">
                <a:solidFill>
                  <a:prstClr val="black"/>
                </a:solidFill>
              </a:rPr>
              <a:t>. “Overweight, obesity and risk of liver cancer: a meta-analysis of cohort studies.” British journal of cancer 97.7 (2007): 1005-1008</a:t>
            </a:r>
          </a:p>
          <a:p>
            <a:pPr marL="228600" lvl="0" indent="-228600">
              <a:buFont typeface="+mj-lt"/>
              <a:buAutoNum type="arabicPeriod"/>
            </a:pPr>
            <a:r>
              <a:rPr lang="en-US" sz="1100" dirty="0">
                <a:solidFill>
                  <a:prstClr val="black"/>
                </a:solidFill>
              </a:rPr>
              <a:t>Ross RK, Yuan JM, Yu MC, </a:t>
            </a:r>
            <a:r>
              <a:rPr lang="en-US" sz="1100" dirty="0" err="1">
                <a:solidFill>
                  <a:prstClr val="black"/>
                </a:solidFill>
              </a:rPr>
              <a:t>Wogan</a:t>
            </a:r>
            <a:r>
              <a:rPr lang="en-US" sz="1100" dirty="0">
                <a:solidFill>
                  <a:prstClr val="black"/>
                </a:solidFill>
              </a:rPr>
              <a:t> GN, Qian GS, Tu JT, </a:t>
            </a:r>
            <a:r>
              <a:rPr lang="en-US" sz="1100" dirty="0" err="1">
                <a:solidFill>
                  <a:prstClr val="black"/>
                </a:solidFill>
              </a:rPr>
              <a:t>Groopman</a:t>
            </a:r>
            <a:r>
              <a:rPr lang="en-US" sz="1100" dirty="0">
                <a:solidFill>
                  <a:prstClr val="black"/>
                </a:solidFill>
              </a:rPr>
              <a:t> JD, Gao YT, Henderson BE. "Urinary aflatoxin biomarkers and risk of hepatocellular carcinoma". Lancet 18.339 (1992):943-946.</a:t>
            </a:r>
          </a:p>
          <a:p>
            <a:pPr marL="228600" lvl="0" indent="-228600">
              <a:buFont typeface="+mj-lt"/>
              <a:buAutoNum type="arabicPeriod"/>
            </a:pPr>
            <a:r>
              <a:rPr lang="en-US" sz="1100" dirty="0">
                <a:solidFill>
                  <a:prstClr val="black"/>
                </a:solidFill>
              </a:rPr>
              <a:t>Lee, Yuan-Chin Amy, et al. "Meta-analysis of epidemiologic studies on cigarette smoking and liver cancer." International journal of epidemiology 38.6 (2009): 1497-1511.</a:t>
            </a:r>
          </a:p>
        </p:txBody>
      </p:sp>
      <p:sp>
        <p:nvSpPr>
          <p:cNvPr id="9" name="Rectangle 8">
            <a:extLst>
              <a:ext uri="{FF2B5EF4-FFF2-40B4-BE49-F238E27FC236}">
                <a16:creationId xmlns:a16="http://schemas.microsoft.com/office/drawing/2014/main" id="{79802218-6ABD-4E4C-8A0F-B8E0570BF246}"/>
              </a:ext>
            </a:extLst>
          </p:cNvPr>
          <p:cNvSpPr/>
          <p:nvPr/>
        </p:nvSpPr>
        <p:spPr>
          <a:xfrm>
            <a:off x="486229" y="938296"/>
            <a:ext cx="11098923" cy="647357"/>
          </a:xfrm>
          <a:prstGeom prst="rect">
            <a:avLst/>
          </a:prstGeom>
        </p:spPr>
        <p:txBody>
          <a:bodyPr wrap="square">
            <a:spAutoFit/>
          </a:bodyPr>
          <a:lstStyle/>
          <a:p>
            <a:pPr algn="ctr">
              <a:lnSpc>
                <a:spcPct val="105000"/>
              </a:lnSpc>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REFERENCES</a:t>
            </a:r>
          </a:p>
          <a:p>
            <a:pPr algn="ctr">
              <a:lnSpc>
                <a:spcPct val="105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49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586532" y="814509"/>
            <a:ext cx="8843515" cy="5201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Table 1.</a:t>
            </a:r>
            <a:r>
              <a:rPr lang="en-US" sz="1200" b="1" dirty="0">
                <a:solidFill>
                  <a:srgbClr val="C00000"/>
                </a:solidFill>
                <a:latin typeface="Arial" panose="020B0604020202020204" pitchFamily="34" charset="0"/>
                <a:ea typeface="Arial" panose="020B0604020202020204" pitchFamily="34" charset="0"/>
                <a:cs typeface="Arial" panose="020B0604020202020204" pitchFamily="34" charset="0"/>
              </a:rPr>
              <a:t> </a:t>
            </a:r>
            <a:r>
              <a:rPr lang="en-US" sz="1200" b="1" dirty="0">
                <a:latin typeface="Arial" panose="020B0604020202020204" pitchFamily="34" charset="0"/>
                <a:ea typeface="Arial" panose="020B0604020202020204" pitchFamily="34" charset="0"/>
                <a:cs typeface="Arial" panose="020B0604020202020204" pitchFamily="34" charset="0"/>
              </a:rPr>
              <a:t>Frequency and Distribution of Invasive Liver Cancer Cases by Age, Race/Ethnicity, Socioeconomic Status, Disease Stage and Subtype, Los Angeles County, 2000-2017. </a:t>
            </a:r>
            <a:r>
              <a:rPr lang="en-US" sz="1400" b="1" dirty="0">
                <a:effectLst/>
                <a:latin typeface="Adobe Caslon Pro" panose="0205060205050A020403"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b="1" dirty="0">
                <a:solidFill>
                  <a:srgbClr val="000000"/>
                </a:solidFill>
                <a:effectLst/>
                <a:latin typeface="Adobe Caslon Pro" panose="0205050205050A020403" pitchFamily="18" charset="77"/>
                <a:ea typeface="Calibri" panose="020F0502020204030204" pitchFamily="34" charset="0"/>
                <a:cs typeface="Times New Roman" panose="02020603050405020304" pitchFamily="18" charset="0"/>
              </a:rPr>
              <a:t> </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3</a:t>
            </a:fld>
            <a:endParaRPr lang="en-US"/>
          </a:p>
        </p:txBody>
      </p:sp>
      <p:sp>
        <p:nvSpPr>
          <p:cNvPr id="12" name="Text Box 20">
            <a:extLst>
              <a:ext uri="{FF2B5EF4-FFF2-40B4-BE49-F238E27FC236}">
                <a16:creationId xmlns:a16="http://schemas.microsoft.com/office/drawing/2014/main" id="{AEA3368A-227B-4F90-A4A6-4D5FECC9198D}"/>
              </a:ext>
            </a:extLst>
          </p:cNvPr>
          <p:cNvSpPr txBox="1"/>
          <p:nvPr/>
        </p:nvSpPr>
        <p:spPr>
          <a:xfrm>
            <a:off x="132821" y="5676313"/>
            <a:ext cx="3794040"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1760BE6-A1CD-4BB6-A062-92F21AF3AE8F}"/>
              </a:ext>
            </a:extLst>
          </p:cNvPr>
          <p:cNvPicPr>
            <a:picLocks noChangeAspect="1"/>
          </p:cNvPicPr>
          <p:nvPr/>
        </p:nvPicPr>
        <p:blipFill>
          <a:blip r:embed="rId3"/>
          <a:stretch>
            <a:fillRect/>
          </a:stretch>
        </p:blipFill>
        <p:spPr>
          <a:xfrm>
            <a:off x="3926861" y="1286860"/>
            <a:ext cx="4338272" cy="5501607"/>
          </a:xfrm>
          <a:prstGeom prst="rect">
            <a:avLst/>
          </a:prstGeom>
        </p:spPr>
      </p:pic>
    </p:spTree>
    <p:extLst>
      <p:ext uri="{BB962C8B-B14F-4D97-AF65-F5344CB8AC3E}">
        <p14:creationId xmlns:p14="http://schemas.microsoft.com/office/powerpoint/2010/main" val="117975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42" y="1062997"/>
            <a:ext cx="8843515" cy="4832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1A</a:t>
            </a:r>
            <a:r>
              <a:rPr lang="en-US" sz="1200" b="1" dirty="0">
                <a:latin typeface="Arial" panose="020B0604020202020204" pitchFamily="34" charset="0"/>
                <a:ea typeface="Arial" panose="020B0604020202020204" pitchFamily="34" charset="0"/>
                <a:cs typeface="Arial" panose="020B0604020202020204" pitchFamily="34" charset="0"/>
              </a:rPr>
              <a:t>. Distribution of Disease Stage of Invasive Liver Cancer by Age, </a:t>
            </a:r>
          </a:p>
          <a:p>
            <a:pPr marL="114300" marR="0" indent="-111760" algn="ctr">
              <a:spcBef>
                <a:spcPts val="515"/>
              </a:spcBef>
              <a:spcAft>
                <a:spcPts val="0"/>
              </a:spcAft>
            </a:pP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4</a:t>
            </a:fld>
            <a:endParaRPr lang="en-US"/>
          </a:p>
        </p:txBody>
      </p:sp>
      <p:sp>
        <p:nvSpPr>
          <p:cNvPr id="9" name="Text Box 20">
            <a:extLst>
              <a:ext uri="{FF2B5EF4-FFF2-40B4-BE49-F238E27FC236}">
                <a16:creationId xmlns:a16="http://schemas.microsoft.com/office/drawing/2014/main" id="{BD0A52C3-2CFE-4046-899C-B4BA3B386BAD}"/>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A4FA1D1-277D-4E7E-9B8B-74D46B4DC934}"/>
              </a:ext>
            </a:extLst>
          </p:cNvPr>
          <p:cNvPicPr>
            <a:picLocks noChangeAspect="1"/>
          </p:cNvPicPr>
          <p:nvPr/>
        </p:nvPicPr>
        <p:blipFill>
          <a:blip r:embed="rId3"/>
          <a:stretch>
            <a:fillRect/>
          </a:stretch>
        </p:blipFill>
        <p:spPr>
          <a:xfrm>
            <a:off x="2490787" y="1833562"/>
            <a:ext cx="7210425" cy="3190875"/>
          </a:xfrm>
          <a:prstGeom prst="rect">
            <a:avLst/>
          </a:prstGeom>
        </p:spPr>
      </p:pic>
    </p:spTree>
    <p:extLst>
      <p:ext uri="{BB962C8B-B14F-4D97-AF65-F5344CB8AC3E}">
        <p14:creationId xmlns:p14="http://schemas.microsoft.com/office/powerpoint/2010/main" val="286604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42" y="1062923"/>
            <a:ext cx="8843515" cy="4833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1B</a:t>
            </a:r>
            <a:r>
              <a:rPr lang="en-US" sz="1200" b="1" dirty="0">
                <a:latin typeface="Arial" panose="020B0604020202020204" pitchFamily="34" charset="0"/>
                <a:ea typeface="Arial" panose="020B0604020202020204" pitchFamily="34" charset="0"/>
                <a:cs typeface="Arial" panose="020B0604020202020204" pitchFamily="34" charset="0"/>
              </a:rPr>
              <a:t>. Distribution of Disease Stage of Invasive Liver Cancer by Race/Ethnicity, </a:t>
            </a:r>
          </a:p>
          <a:p>
            <a:pPr marL="114300" marR="0" indent="-111760" algn="ctr">
              <a:spcBef>
                <a:spcPts val="515"/>
              </a:spcBef>
              <a:spcAft>
                <a:spcPts val="0"/>
              </a:spcAft>
            </a:pP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5</a:t>
            </a:fld>
            <a:endParaRPr lang="en-US"/>
          </a:p>
        </p:txBody>
      </p:sp>
      <p:sp>
        <p:nvSpPr>
          <p:cNvPr id="9" name="Text Box 20">
            <a:extLst>
              <a:ext uri="{FF2B5EF4-FFF2-40B4-BE49-F238E27FC236}">
                <a16:creationId xmlns:a16="http://schemas.microsoft.com/office/drawing/2014/main" id="{BFBCF068-FA58-4487-973F-81D3DB285881}"/>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5F21927-30A7-4A21-9A0E-DFB18F956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942" y="1714260"/>
            <a:ext cx="7278116" cy="3429479"/>
          </a:xfrm>
          <a:prstGeom prst="rect">
            <a:avLst/>
          </a:prstGeom>
        </p:spPr>
      </p:pic>
    </p:spTree>
    <p:extLst>
      <p:ext uri="{BB962C8B-B14F-4D97-AF65-F5344CB8AC3E}">
        <p14:creationId xmlns:p14="http://schemas.microsoft.com/office/powerpoint/2010/main" val="34665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1C</a:t>
            </a:r>
            <a:r>
              <a:rPr lang="en-US" sz="1200" b="1" dirty="0">
                <a:latin typeface="Arial" panose="020B0604020202020204" pitchFamily="34" charset="0"/>
                <a:ea typeface="Arial" panose="020B0604020202020204" pitchFamily="34" charset="0"/>
                <a:cs typeface="Arial" panose="020B0604020202020204" pitchFamily="34" charset="0"/>
              </a:rPr>
              <a:t>. Distribution of Disease Stage of Invasive Liver Cancer by Socioeconomic Status, </a:t>
            </a:r>
          </a:p>
          <a:p>
            <a:pPr marL="114300" marR="0" indent="-111760" algn="ctr">
              <a:spcBef>
                <a:spcPts val="515"/>
              </a:spcBef>
              <a:spcAft>
                <a:spcPts val="0"/>
              </a:spcAft>
            </a:pP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6</a:t>
            </a:fld>
            <a:endParaRPr lang="en-US"/>
          </a:p>
        </p:txBody>
      </p:sp>
      <p:sp>
        <p:nvSpPr>
          <p:cNvPr id="9" name="Text Box 20">
            <a:extLst>
              <a:ext uri="{FF2B5EF4-FFF2-40B4-BE49-F238E27FC236}">
                <a16:creationId xmlns:a16="http://schemas.microsoft.com/office/drawing/2014/main" id="{FA73700C-C44B-41C4-8152-37D878D371B9}"/>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7251AB1-1A78-4CE6-BE61-ED47BC3AC065}"/>
              </a:ext>
            </a:extLst>
          </p:cNvPr>
          <p:cNvPicPr>
            <a:picLocks noChangeAspect="1"/>
          </p:cNvPicPr>
          <p:nvPr/>
        </p:nvPicPr>
        <p:blipFill>
          <a:blip r:embed="rId3"/>
          <a:stretch>
            <a:fillRect/>
          </a:stretch>
        </p:blipFill>
        <p:spPr>
          <a:xfrm>
            <a:off x="2519362" y="1833562"/>
            <a:ext cx="7153275" cy="3190875"/>
          </a:xfrm>
          <a:prstGeom prst="rect">
            <a:avLst/>
          </a:prstGeom>
        </p:spPr>
      </p:pic>
    </p:spTree>
    <p:extLst>
      <p:ext uri="{BB962C8B-B14F-4D97-AF65-F5344CB8AC3E}">
        <p14:creationId xmlns:p14="http://schemas.microsoft.com/office/powerpoint/2010/main" val="84463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1D</a:t>
            </a:r>
            <a:r>
              <a:rPr lang="en-US" sz="1200" b="1" dirty="0">
                <a:latin typeface="Arial" panose="020B0604020202020204" pitchFamily="34" charset="0"/>
                <a:ea typeface="Arial" panose="020B0604020202020204" pitchFamily="34" charset="0"/>
                <a:cs typeface="Arial" panose="020B0604020202020204" pitchFamily="34" charset="0"/>
              </a:rPr>
              <a:t>. Distribution of Disease Stage of Invasive Liver Cancer by Subtype, </a:t>
            </a:r>
          </a:p>
          <a:p>
            <a:pPr marL="114300" marR="0" indent="-111760" algn="ctr">
              <a:spcBef>
                <a:spcPts val="515"/>
              </a:spcBef>
              <a:spcAft>
                <a:spcPts val="0"/>
              </a:spcAft>
            </a:pP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7</a:t>
            </a:fld>
            <a:endParaRPr lang="en-US"/>
          </a:p>
        </p:txBody>
      </p:sp>
      <p:sp>
        <p:nvSpPr>
          <p:cNvPr id="9" name="Text Box 20">
            <a:extLst>
              <a:ext uri="{FF2B5EF4-FFF2-40B4-BE49-F238E27FC236}">
                <a16:creationId xmlns:a16="http://schemas.microsoft.com/office/drawing/2014/main" id="{200C91A6-A012-4586-BA27-67D4A1F35942}"/>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D65920FE-0819-4B07-A754-11BC447E035F}"/>
              </a:ext>
            </a:extLst>
          </p:cNvPr>
          <p:cNvPicPr>
            <a:picLocks noChangeAspect="1"/>
          </p:cNvPicPr>
          <p:nvPr/>
        </p:nvPicPr>
        <p:blipFill>
          <a:blip r:embed="rId3"/>
          <a:stretch>
            <a:fillRect/>
          </a:stretch>
        </p:blipFill>
        <p:spPr>
          <a:xfrm>
            <a:off x="2457450" y="1833562"/>
            <a:ext cx="7277100" cy="3190875"/>
          </a:xfrm>
          <a:prstGeom prst="rect">
            <a:avLst/>
          </a:prstGeom>
        </p:spPr>
      </p:pic>
    </p:spTree>
    <p:extLst>
      <p:ext uri="{BB962C8B-B14F-4D97-AF65-F5344CB8AC3E}">
        <p14:creationId xmlns:p14="http://schemas.microsoft.com/office/powerpoint/2010/main" val="333698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9" y="844428"/>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2. </a:t>
            </a:r>
            <a:r>
              <a:rPr lang="en-US" sz="1200" b="1" dirty="0">
                <a:latin typeface="Arial" panose="020B0604020202020204" pitchFamily="34" charset="0"/>
                <a:ea typeface="Arial" panose="020B0604020202020204" pitchFamily="34" charset="0"/>
                <a:cs typeface="Arial" panose="020B0604020202020204" pitchFamily="34" charset="0"/>
              </a:rPr>
              <a:t>Age-Adjusted Incidence Rates of Invasive Liver Cancer by Race/Ethnicity and Sex (per 100,000 population), 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8</a:t>
            </a:fld>
            <a:endParaRPr lang="en-US"/>
          </a:p>
        </p:txBody>
      </p:sp>
      <p:pic>
        <p:nvPicPr>
          <p:cNvPr id="2" name="Picture 1">
            <a:extLst>
              <a:ext uri="{FF2B5EF4-FFF2-40B4-BE49-F238E27FC236}">
                <a16:creationId xmlns:a16="http://schemas.microsoft.com/office/drawing/2014/main" id="{917B80CB-C55D-4118-80A1-5E3586460875}"/>
              </a:ext>
            </a:extLst>
          </p:cNvPr>
          <p:cNvPicPr>
            <a:picLocks noChangeAspect="1"/>
          </p:cNvPicPr>
          <p:nvPr/>
        </p:nvPicPr>
        <p:blipFill>
          <a:blip r:embed="rId3"/>
          <a:stretch>
            <a:fillRect/>
          </a:stretch>
        </p:blipFill>
        <p:spPr>
          <a:xfrm>
            <a:off x="3227221" y="1283709"/>
            <a:ext cx="5737558" cy="5497279"/>
          </a:xfrm>
          <a:prstGeom prst="rect">
            <a:avLst/>
          </a:prstGeom>
        </p:spPr>
      </p:pic>
      <p:sp>
        <p:nvSpPr>
          <p:cNvPr id="14" name="Text Box 20">
            <a:extLst>
              <a:ext uri="{FF2B5EF4-FFF2-40B4-BE49-F238E27FC236}">
                <a16:creationId xmlns:a16="http://schemas.microsoft.com/office/drawing/2014/main" id="{E98C555E-2EAB-4787-95D3-DCFDF9E5E2E4}"/>
              </a:ext>
            </a:extLst>
          </p:cNvPr>
          <p:cNvSpPr txBox="1"/>
          <p:nvPr/>
        </p:nvSpPr>
        <p:spPr>
          <a:xfrm>
            <a:off x="132723" y="5467759"/>
            <a:ext cx="3106913"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36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0B250E-3F38-F246-8455-79B8123882C8}"/>
              </a:ext>
            </a:extLst>
          </p:cNvPr>
          <p:cNvSpPr/>
          <p:nvPr/>
        </p:nvSpPr>
        <p:spPr>
          <a:xfrm rot="5400000">
            <a:off x="5703251" y="-5703252"/>
            <a:ext cx="785495" cy="12192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9">
            <a:extLst>
              <a:ext uri="{FF2B5EF4-FFF2-40B4-BE49-F238E27FC236}">
                <a16:creationId xmlns:a16="http://schemas.microsoft.com/office/drawing/2014/main" id="{10212DAF-19CE-7C4F-872C-872599DE86B7}"/>
              </a:ext>
            </a:extLst>
          </p:cNvPr>
          <p:cNvSpPr txBox="1"/>
          <p:nvPr/>
        </p:nvSpPr>
        <p:spPr>
          <a:xfrm rot="16200000">
            <a:off x="5819455" y="-3941301"/>
            <a:ext cx="553085" cy="8668098"/>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en-US" sz="2000" b="1" dirty="0">
                <a:solidFill>
                  <a:schemeClr val="bg1"/>
                </a:solidFill>
              </a:rPr>
              <a:t>LIVER CANCER STATISTICS BY PATIENT AND TUMOR CHARACTERISTICS</a:t>
            </a:r>
            <a:endParaRPr lang="en-US" sz="2000" dirty="0">
              <a:solidFill>
                <a:schemeClr val="bg1"/>
              </a:solidFill>
            </a:endParaRPr>
          </a:p>
          <a:p>
            <a:pPr marL="0" marR="0" algn="ctr">
              <a:spcBef>
                <a:spcPts val="0"/>
              </a:spcBef>
              <a:spcAft>
                <a:spcPts val="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F63BF3C7-8D83-BB44-BAB7-6020255E77B1}"/>
              </a:ext>
            </a:extLst>
          </p:cNvPr>
          <p:cNvCxnSpPr/>
          <p:nvPr/>
        </p:nvCxnSpPr>
        <p:spPr>
          <a:xfrm>
            <a:off x="5023943" y="617569"/>
            <a:ext cx="1923393" cy="0"/>
          </a:xfrm>
          <a:prstGeom prst="line">
            <a:avLst/>
          </a:prstGeom>
          <a:ln w="60325" cmpd="thickThi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Box 84">
            <a:extLst>
              <a:ext uri="{FF2B5EF4-FFF2-40B4-BE49-F238E27FC236}">
                <a16:creationId xmlns:a16="http://schemas.microsoft.com/office/drawing/2014/main" id="{27DBB45A-B4BD-F743-A019-1E9B499F12F9}"/>
              </a:ext>
            </a:extLst>
          </p:cNvPr>
          <p:cNvSpPr txBox="1"/>
          <p:nvPr/>
        </p:nvSpPr>
        <p:spPr>
          <a:xfrm>
            <a:off x="1674238" y="1232474"/>
            <a:ext cx="8843515" cy="52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4300" marR="0" indent="-111760" algn="ctr">
              <a:spcBef>
                <a:spcPts val="515"/>
              </a:spcBef>
              <a:spcAft>
                <a:spcPts val="0"/>
              </a:spcAft>
            </a:pPr>
            <a:r>
              <a:rPr lang="en-US" sz="1200" b="1" dirty="0">
                <a:solidFill>
                  <a:srgbClr val="8F1B1A"/>
                </a:solidFill>
                <a:latin typeface="Arial" panose="020B0604020202020204" pitchFamily="34" charset="0"/>
                <a:ea typeface="Arial" panose="020B0604020202020204" pitchFamily="34" charset="0"/>
                <a:cs typeface="Arial" panose="020B0604020202020204" pitchFamily="34" charset="0"/>
              </a:rPr>
              <a:t>Figure 3A. </a:t>
            </a:r>
            <a:r>
              <a:rPr lang="en-US" sz="1200" b="1" dirty="0">
                <a:latin typeface="Arial" panose="020B0604020202020204" pitchFamily="34" charset="0"/>
                <a:ea typeface="Arial" panose="020B0604020202020204" pitchFamily="34" charset="0"/>
                <a:cs typeface="Arial" panose="020B0604020202020204" pitchFamily="34" charset="0"/>
              </a:rPr>
              <a:t>Annual Age-Adjusted Incidence Rate Trends of Invasive Liver Cancer by Race/Ethnicity among Males, </a:t>
            </a:r>
            <a:br>
              <a:rPr lang="en-US" sz="1200" b="1" dirty="0">
                <a:latin typeface="Arial" panose="020B0604020202020204" pitchFamily="34" charset="0"/>
                <a:ea typeface="Arial" panose="020B0604020202020204" pitchFamily="34" charset="0"/>
                <a:cs typeface="Arial" panose="020B0604020202020204" pitchFamily="34" charset="0"/>
              </a:rPr>
            </a:br>
            <a:r>
              <a:rPr lang="en-US" sz="1200" b="1" dirty="0">
                <a:latin typeface="Arial" panose="020B0604020202020204" pitchFamily="34" charset="0"/>
                <a:ea typeface="Arial" panose="020B0604020202020204" pitchFamily="34" charset="0"/>
                <a:cs typeface="Arial" panose="020B0604020202020204" pitchFamily="34" charset="0"/>
              </a:rPr>
              <a:t>Los Angeles County, 2000-2017.</a:t>
            </a:r>
            <a:endParaRPr lang="en-US" sz="1400" b="1" dirty="0">
              <a:effectLst/>
              <a:latin typeface="Adobe Caslon Pro" panose="0205050205050A020403" pitchFamily="18" charset="77"/>
              <a:ea typeface="Calibri" panose="020F0502020204030204" pitchFamily="34"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9099DD4-C9B8-9C46-A095-7E07549342FC}" type="slidenum">
              <a:rPr lang="en-US" smtClean="0"/>
              <a:t>9</a:t>
            </a:fld>
            <a:endParaRPr lang="en-US"/>
          </a:p>
        </p:txBody>
      </p:sp>
      <p:sp>
        <p:nvSpPr>
          <p:cNvPr id="9" name="Text Box 20">
            <a:extLst>
              <a:ext uri="{FF2B5EF4-FFF2-40B4-BE49-F238E27FC236}">
                <a16:creationId xmlns:a16="http://schemas.microsoft.com/office/drawing/2014/main" id="{FE386E43-0624-4929-9DF5-ACED088784E9}"/>
              </a:ext>
            </a:extLst>
          </p:cNvPr>
          <p:cNvSpPr txBox="1"/>
          <p:nvPr/>
        </p:nvSpPr>
        <p:spPr>
          <a:xfrm>
            <a:off x="1846211" y="6186594"/>
            <a:ext cx="8499571" cy="5943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Suggested Citation:</a:t>
            </a:r>
            <a:endParaRPr lang="en-US" sz="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solidFill>
                  <a:srgbClr val="110C13"/>
                </a:solidFill>
                <a:latin typeface="Arial" panose="020B0604020202020204" pitchFamily="34" charset="0"/>
              </a:rPr>
              <a:t>Liu L, Hwang AE, Tsai KY, Huynh J, </a:t>
            </a:r>
            <a:r>
              <a:rPr lang="en-US" sz="1000" dirty="0" err="1">
                <a:solidFill>
                  <a:srgbClr val="110C13"/>
                </a:solidFill>
                <a:latin typeface="Arial" panose="020B0604020202020204" pitchFamily="34" charset="0"/>
              </a:rPr>
              <a:t>Setiawan</a:t>
            </a:r>
            <a:r>
              <a:rPr lang="en-US" sz="1000" dirty="0">
                <a:solidFill>
                  <a:srgbClr val="110C13"/>
                </a:solidFill>
                <a:latin typeface="Arial" panose="020B0604020202020204" pitchFamily="34" charset="0"/>
              </a:rPr>
              <a:t> VW, EI-</a:t>
            </a:r>
            <a:r>
              <a:rPr lang="en-US" sz="1000" dirty="0" err="1">
                <a:solidFill>
                  <a:srgbClr val="110C13"/>
                </a:solidFill>
                <a:latin typeface="Arial" panose="020B0604020202020204" pitchFamily="34" charset="0"/>
              </a:rPr>
              <a:t>Khoueiry</a:t>
            </a:r>
            <a:r>
              <a:rPr lang="en-US" sz="1000" dirty="0">
                <a:solidFill>
                  <a:srgbClr val="110C13"/>
                </a:solidFill>
                <a:latin typeface="Arial" panose="020B0604020202020204" pitchFamily="34" charset="0"/>
              </a:rPr>
              <a:t> A, </a:t>
            </a:r>
            <a:r>
              <a:rPr lang="en-US" sz="1000" dirty="0" err="1">
                <a:solidFill>
                  <a:srgbClr val="110C13"/>
                </a:solidFill>
                <a:latin typeface="Arial" panose="020B0604020202020204" pitchFamily="34" charset="0"/>
              </a:rPr>
              <a:t>Deapen</a:t>
            </a:r>
            <a:r>
              <a:rPr lang="en-US" sz="1000" dirty="0">
                <a:solidFill>
                  <a:srgbClr val="110C13"/>
                </a:solidFill>
                <a:latin typeface="Arial" panose="020B0604020202020204" pitchFamily="34" charset="0"/>
              </a:rPr>
              <a:t> D. Cancer in Los Angeles County: Liver Cancer Incidence, Mortality, and Survival, 2000-2017. Los Angeles Cancer Surveillance Program, Norris Comprehensive Cancer Center, University of Southern California,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B2F546E-B603-41C9-873D-A1561D83538C}"/>
              </a:ext>
            </a:extLst>
          </p:cNvPr>
          <p:cNvPicPr>
            <a:picLocks noChangeAspect="1"/>
          </p:cNvPicPr>
          <p:nvPr/>
        </p:nvPicPr>
        <p:blipFill>
          <a:blip r:embed="rId3"/>
          <a:stretch>
            <a:fillRect/>
          </a:stretch>
        </p:blipFill>
        <p:spPr>
          <a:xfrm>
            <a:off x="2624132" y="1624290"/>
            <a:ext cx="6943725" cy="4124325"/>
          </a:xfrm>
          <a:prstGeom prst="rect">
            <a:avLst/>
          </a:prstGeom>
        </p:spPr>
      </p:pic>
    </p:spTree>
    <p:extLst>
      <p:ext uri="{BB962C8B-B14F-4D97-AF65-F5344CB8AC3E}">
        <p14:creationId xmlns:p14="http://schemas.microsoft.com/office/powerpoint/2010/main" val="622413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3248</Words>
  <Application>Microsoft Office PowerPoint</Application>
  <PresentationFormat>Widescreen</PresentationFormat>
  <Paragraphs>193</Paragraphs>
  <Slides>25</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Adobe Caslon Pro</vt:lpstr>
      <vt:lpstr>Arial</vt:lpstr>
      <vt:lpstr>Book Antiqua</vt:lpstr>
      <vt:lpstr>Calibri</vt:lpstr>
      <vt:lpstr>Calibri (BODY)</vt:lpstr>
      <vt:lpstr>Calibri Light</vt:lpstr>
      <vt:lpstr>Georgia</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Buac</dc:creator>
  <cp:lastModifiedBy>Melissa Buac</cp:lastModifiedBy>
  <cp:revision>95</cp:revision>
  <dcterms:created xsi:type="dcterms:W3CDTF">2022-02-10T15:53:11Z</dcterms:created>
  <dcterms:modified xsi:type="dcterms:W3CDTF">2022-02-14T17:26:52Z</dcterms:modified>
</cp:coreProperties>
</file>